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51" r:id="rId5"/>
    <p:sldMasterId id="2147484666" r:id="rId6"/>
  </p:sldMasterIdLst>
  <p:notesMasterIdLst>
    <p:notesMasterId r:id="rId21"/>
  </p:notesMasterIdLst>
  <p:handoutMasterIdLst>
    <p:handoutMasterId r:id="rId22"/>
  </p:handoutMasterIdLst>
  <p:sldIdLst>
    <p:sldId id="1344" r:id="rId7"/>
    <p:sldId id="2076136350" r:id="rId8"/>
    <p:sldId id="2076136352" r:id="rId9"/>
    <p:sldId id="2076136300" r:id="rId10"/>
    <p:sldId id="10816" r:id="rId11"/>
    <p:sldId id="2076136837" r:id="rId12"/>
    <p:sldId id="2076136838" r:id="rId13"/>
    <p:sldId id="2076137109" r:id="rId14"/>
    <p:sldId id="2076136254" r:id="rId15"/>
    <p:sldId id="1841" r:id="rId16"/>
    <p:sldId id="2076137110" r:id="rId17"/>
    <p:sldId id="2076136934" r:id="rId18"/>
    <p:sldId id="1862" r:id="rId19"/>
    <p:sldId id="1849"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FFFFF"/>
    <a:srgbClr val="E6E6E6"/>
    <a:srgbClr val="0078D4"/>
    <a:srgbClr val="1A1A1A"/>
    <a:srgbClr val="EAEAEA"/>
    <a:srgbClr val="107C10"/>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E81E24-F2BA-DD4C-AF7D-18F52E04F651}" v="2" dt="2019-11-13T05:47:26.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636"/>
  </p:normalViewPr>
  <p:slideViewPr>
    <p:cSldViewPr snapToGrid="0">
      <p:cViewPr varScale="1">
        <p:scale>
          <a:sx n="64" d="100"/>
          <a:sy n="64" d="100"/>
        </p:scale>
        <p:origin x="538" y="77"/>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 Lukiyanov" userId="ec1bee65-296a-4158-a16f-6f76913ef7b5" providerId="ADAL" clId="{58E81E24-F2BA-DD4C-AF7D-18F52E04F651}"/>
    <pc:docChg chg="delSld modSld sldOrd">
      <pc:chgData name="Maxim Lukiyanov" userId="ec1bee65-296a-4158-a16f-6f76913ef7b5" providerId="ADAL" clId="{58E81E24-F2BA-DD4C-AF7D-18F52E04F651}" dt="2019-11-13T05:47:26.865" v="2"/>
      <pc:docMkLst>
        <pc:docMk/>
      </pc:docMkLst>
      <pc:sldChg chg="ord">
        <pc:chgData name="Maxim Lukiyanov" userId="ec1bee65-296a-4158-a16f-6f76913ef7b5" providerId="ADAL" clId="{58E81E24-F2BA-DD4C-AF7D-18F52E04F651}" dt="2019-11-13T05:47:26.865" v="2"/>
        <pc:sldMkLst>
          <pc:docMk/>
          <pc:sldMk cId="3787736589" sldId="1632"/>
        </pc:sldMkLst>
      </pc:sldChg>
      <pc:sldChg chg="del">
        <pc:chgData name="Maxim Lukiyanov" userId="ec1bee65-296a-4158-a16f-6f76913ef7b5" providerId="ADAL" clId="{58E81E24-F2BA-DD4C-AF7D-18F52E04F651}" dt="2019-11-13T05:46:52.659" v="0" actId="2696"/>
        <pc:sldMkLst>
          <pc:docMk/>
          <pc:sldMk cId="2584166312" sldId="183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4/28/2020 11:03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4/28/2020 11:03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This slide is required. </a:t>
            </a:r>
            <a:r>
              <a:rPr lang="en-US" b="1" u="sng"/>
              <a:t>Do NOT delete. </a:t>
            </a:r>
            <a:r>
              <a:rPr lang="en-US" b="1" u="none"/>
              <a:t>This should be the first slide after your Title Slide.  </a:t>
            </a:r>
          </a:p>
          <a:p>
            <a:pPr marL="171450" indent="-171450">
              <a:buFont typeface="Arial" panose="020B0604020202020204" pitchFamily="34" charset="0"/>
              <a:buChar char="•"/>
            </a:pPr>
            <a:r>
              <a:rPr lang="en-US" b="0" u="none"/>
              <a:t>This slide should introduce the session by identifying how this information helps the attendee, partners and customers be more successful.  Why is this content important?</a:t>
            </a:r>
          </a:p>
          <a:p>
            <a:pPr marL="171450" indent="-171450">
              <a:buFont typeface="Arial" panose="020B0604020202020204" pitchFamily="34" charset="0"/>
              <a:buChar char="•"/>
            </a:pPr>
            <a:r>
              <a:rPr lang="en-US" b="0" u="none"/>
              <a:t>This slide should call out what’s important about the session (sort of the why should we care, why is this important and how will it help our customers/partners be successful) as well as the key takeaways/objective associated with the session.  Call out what attendees will be able to execute on using the information gained in this session.  What will they be able to walk away from this session and execute on with their customers.</a:t>
            </a:r>
          </a:p>
          <a:p>
            <a:pPr marL="171450" indent="-171450">
              <a:buFont typeface="Arial" panose="020B0604020202020204" pitchFamily="34" charset="0"/>
              <a:buChar char="•"/>
            </a:pPr>
            <a:r>
              <a:rPr lang="en-US" b="0" u="none"/>
              <a:t>Good Objectives should be SMART (specific, measurable, achievable, realistic, time-bound). Focus on the key takeaways and why this information is important to the attendee, our partners and our customers.</a:t>
            </a:r>
          </a:p>
          <a:p>
            <a:pPr marL="0" indent="0">
              <a:buFont typeface="Arial" panose="020B0604020202020204" pitchFamily="34" charset="0"/>
              <a:buNone/>
            </a:pPr>
            <a:endParaRPr lang="en-US" b="0" u="sng"/>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4/28/2020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06416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0277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This slide is required. </a:t>
            </a:r>
            <a:r>
              <a:rPr lang="en-US" b="1" u="sng"/>
              <a:t>Do NOT delete. </a:t>
            </a:r>
            <a:r>
              <a:rPr lang="en-US" b="1" u="none"/>
              <a:t>This should be the first slide after your Title Slide.  </a:t>
            </a:r>
          </a:p>
          <a:p>
            <a:pPr marL="171450" indent="-171450">
              <a:buFont typeface="Arial" panose="020B0604020202020204" pitchFamily="34" charset="0"/>
              <a:buChar char="•"/>
            </a:pPr>
            <a:r>
              <a:rPr lang="en-US" b="0" u="none"/>
              <a:t>This slide should introduce the session by identifying how this information helps the attendee, partners and customers be more successful.  Why is this content important?</a:t>
            </a:r>
          </a:p>
          <a:p>
            <a:pPr marL="171450" indent="-171450">
              <a:buFont typeface="Arial" panose="020B0604020202020204" pitchFamily="34" charset="0"/>
              <a:buChar char="•"/>
            </a:pPr>
            <a:r>
              <a:rPr lang="en-US" b="0" u="none"/>
              <a:t>This slide should call out what’s important about the session (sort of the why should we care, why is this important and how will it help our customers/partners be successful) as well as the key takeaways/objective associated with the session.  Call out what attendees will be able to execute on using the information gained in this session.  What will they be able to walk away from this session and execute on with their customers.</a:t>
            </a:r>
          </a:p>
          <a:p>
            <a:pPr marL="171450" indent="-171450">
              <a:buFont typeface="Arial" panose="020B0604020202020204" pitchFamily="34" charset="0"/>
              <a:buChar char="•"/>
            </a:pPr>
            <a:r>
              <a:rPr lang="en-US" b="0" u="none"/>
              <a:t>Good Objectives should be SMART (specific, measurable, achievable, realistic, time-bound). Focus on the key takeaways and why this information is important to the attendee, our partners and our customers.</a:t>
            </a:r>
          </a:p>
          <a:p>
            <a:pPr marL="0" indent="0">
              <a:buFont typeface="Arial" panose="020B0604020202020204" pitchFamily="34" charset="0"/>
              <a:buNone/>
            </a:pPr>
            <a:endParaRPr lang="en-US" b="0" u="sng"/>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4/28/2020 11:03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43776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4/28/2020 11:03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642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4/28/2020 11:03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135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endParaRPr lang="en-US"/>
          </a:p>
          <a:p>
            <a:r>
              <a:rPr lang="en-US" sz="1200" b="0" i="0" kern="1200">
                <a:solidFill>
                  <a:schemeClr val="tx1"/>
                </a:solidFill>
                <a:effectLst/>
                <a:latin typeface="+mn-lt"/>
                <a:ea typeface="+mn-ea"/>
                <a:cs typeface="+mn-cs"/>
              </a:rPr>
              <a:t>Rapidly build and deploy machine learning models using tools that meet your needs across skill levels, from no-code to code-first experiences. Use a visual drag-and-drop interface, a hosted notebook environment, or automated machine learning. Accelerate model development with automated feature engineering, algorithm selection, and hyperparameter sweeping.</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Automated Machine Learning provides the ability to quickly determine the best models for the data that needs to be analyzed.</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056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Capture the data required for establishing an end to end audit trail of the ML lifecycle</a:t>
            </a:r>
            <a:r>
              <a:rPr lang="en-US" sz="1200" b="0" i="0" kern="1200" dirty="0">
                <a:solidFill>
                  <a:schemeClr val="tx1"/>
                </a:solidFill>
                <a:effectLst/>
                <a:latin typeface="+mn-lt"/>
                <a:ea typeface="+mn-ea"/>
                <a:cs typeface="+mn-cs"/>
              </a:rPr>
              <a:t>, including who is publishing models, why changes are being made, and when models were deployed or used in production.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Automate the end to end ML lifecycle with Azure Machine Learning and Azure DevOps</a:t>
            </a:r>
            <a:r>
              <a:rPr lang="en-US" sz="1200" b="0" i="0" kern="1200" dirty="0">
                <a:solidFill>
                  <a:schemeClr val="tx1"/>
                </a:solidFill>
                <a:effectLst/>
                <a:latin typeface="+mn-lt"/>
                <a:ea typeface="+mn-ea"/>
                <a:cs typeface="+mn-cs"/>
              </a:rPr>
              <a:t> to frequently update models, test new models, and continuously roll out new ML models alongside your other applications and services.</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Turn your training process into a reproducible pipeline</a:t>
            </a:r>
          </a:p>
          <a:p>
            <a:r>
              <a:rPr lang="en-US" sz="1200" b="0" i="0" kern="1200" dirty="0">
                <a:solidFill>
                  <a:schemeClr val="tx1"/>
                </a:solidFill>
                <a:effectLst/>
                <a:latin typeface="+mn-lt"/>
                <a:ea typeface="+mn-ea"/>
                <a:cs typeface="+mn-cs"/>
              </a:rPr>
              <a:t>Use ML pipelines from Azure Machine Learning to stitch together all of the steps involved in your model training process, from data preparation to feature extraction to hyperparameter tuning to model evaluation.</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Package and debug models</a:t>
            </a:r>
          </a:p>
          <a:p>
            <a:r>
              <a:rPr lang="en-US" sz="1200" b="0" i="0" kern="1200" dirty="0">
                <a:solidFill>
                  <a:schemeClr val="tx1"/>
                </a:solidFill>
                <a:effectLst/>
                <a:latin typeface="+mn-lt"/>
                <a:ea typeface="+mn-ea"/>
                <a:cs typeface="+mn-cs"/>
              </a:rPr>
              <a:t>Before deploying a model into production, it is packaged into a Docker image. In most cases, image creation happens automatically in the background during deployment. For advanced scenarios, you can manually specify the image.</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Register and track ML models</a:t>
            </a:r>
          </a:p>
          <a:p>
            <a:r>
              <a:rPr lang="en-US" sz="1200" b="0" i="0" kern="1200" dirty="0">
                <a:solidFill>
                  <a:schemeClr val="tx1"/>
                </a:solidFill>
                <a:effectLst/>
                <a:latin typeface="+mn-lt"/>
                <a:ea typeface="+mn-ea"/>
                <a:cs typeface="+mn-cs"/>
              </a:rPr>
              <a:t>Model registration allows you to store and version your models in the Azure cloud, in your workspace. The model registry makes it easy to organize and keep track of your trained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Monitor ML applications for operational and ML related issues</a:t>
            </a:r>
            <a:r>
              <a:rPr lang="en-US" sz="1200" b="0" i="0" kern="1200" dirty="0">
                <a:solidFill>
                  <a:schemeClr val="tx1"/>
                </a:solidFill>
                <a:effectLst/>
                <a:latin typeface="+mn-lt"/>
                <a:ea typeface="+mn-ea"/>
                <a:cs typeface="+mn-cs"/>
              </a:rPr>
              <a:t> - compare model inputs between training and inference, explore model-specific metrics and provide monitoring and alerts on your ML infrastructure.</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753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b="1">
                <a:highlight>
                  <a:srgbClr val="FFFF00"/>
                </a:highlight>
              </a:rPr>
              <a:t>Balance slide – 3 pillars – why most compelling – FIX IMAGE/SLIDE</a:t>
            </a:r>
          </a:p>
          <a:p>
            <a:r>
              <a:rPr lang="en-US" b="1">
                <a:highlight>
                  <a:srgbClr val="FFFF00"/>
                </a:highlight>
              </a:rPr>
              <a:t>Productivity – automated ML, user GUI </a:t>
            </a:r>
          </a:p>
          <a:p>
            <a:r>
              <a:rPr lang="en-US" b="1">
                <a:highlight>
                  <a:srgbClr val="FFFF00"/>
                </a:highlight>
              </a:rPr>
              <a:t>E2e – ML ops, </a:t>
            </a:r>
          </a:p>
          <a:p>
            <a:r>
              <a:rPr lang="en-US" b="1">
                <a:highlight>
                  <a:srgbClr val="FFFF00"/>
                </a:highlight>
              </a:rPr>
              <a:t>Open plat – ONNX runtime </a:t>
            </a:r>
            <a:r>
              <a:rPr lang="en-US" b="1" err="1">
                <a:highlight>
                  <a:srgbClr val="FFFF00"/>
                </a:highlight>
              </a:rPr>
              <a:t>MLFlow</a:t>
            </a:r>
            <a:endParaRPr lang="en-US" b="1">
              <a:highlight>
                <a:srgbClr val="FFFF00"/>
              </a:highlight>
            </a:endParaRPr>
          </a:p>
        </p:txBody>
      </p:sp>
    </p:spTree>
    <p:extLst>
      <p:ext uri="{BB962C8B-B14F-4D97-AF65-F5344CB8AC3E}">
        <p14:creationId xmlns:p14="http://schemas.microsoft.com/office/powerpoint/2010/main" val="170704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b="1">
                <a:highlight>
                  <a:srgbClr val="FFFF00"/>
                </a:highlight>
              </a:rPr>
              <a:t>Balance slide – 3 pillars – why most compelling – FIX IMAGE/SLIDE</a:t>
            </a:r>
          </a:p>
          <a:p>
            <a:r>
              <a:rPr lang="en-US" b="1">
                <a:highlight>
                  <a:srgbClr val="FFFF00"/>
                </a:highlight>
              </a:rPr>
              <a:t>Productivity – automated ML, user GUI </a:t>
            </a:r>
          </a:p>
          <a:p>
            <a:r>
              <a:rPr lang="en-US" b="1">
                <a:highlight>
                  <a:srgbClr val="FFFF00"/>
                </a:highlight>
              </a:rPr>
              <a:t>E2e – ML ops, </a:t>
            </a:r>
          </a:p>
          <a:p>
            <a:r>
              <a:rPr lang="en-US" b="1">
                <a:highlight>
                  <a:srgbClr val="FFFF00"/>
                </a:highlight>
              </a:rPr>
              <a:t>Open plat – ONNX runtime </a:t>
            </a:r>
            <a:r>
              <a:rPr lang="en-US" b="1" err="1">
                <a:highlight>
                  <a:srgbClr val="FFFF00"/>
                </a:highlight>
              </a:rPr>
              <a:t>MLFlow</a:t>
            </a:r>
            <a:endParaRPr lang="en-US" b="1">
              <a:highlight>
                <a:srgbClr val="FFFF00"/>
              </a:highlight>
            </a:endParaRPr>
          </a:p>
        </p:txBody>
      </p:sp>
    </p:spTree>
    <p:extLst>
      <p:ext uri="{BB962C8B-B14F-4D97-AF65-F5344CB8AC3E}">
        <p14:creationId xmlns:p14="http://schemas.microsoft.com/office/powerpoint/2010/main" val="1133460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pPr marL="171450" indent="-171450">
              <a:buFont typeface="Arial" panose="020B0604020202020204" pitchFamily="34" charset="0"/>
              <a:buChar char="•"/>
            </a:pPr>
            <a:endParaRPr lang="en-US" b="0">
              <a:highlight>
                <a:srgbClr val="FFFF00"/>
              </a:highlight>
            </a:endParaRPr>
          </a:p>
        </p:txBody>
      </p:sp>
    </p:spTree>
    <p:extLst>
      <p:ext uri="{BB962C8B-B14F-4D97-AF65-F5344CB8AC3E}">
        <p14:creationId xmlns:p14="http://schemas.microsoft.com/office/powerpoint/2010/main" val="3104378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endParaRPr lang="en-US" sz="110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908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437373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61116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6841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067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155028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6914659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xmlns=""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
        <p:nvSpPr>
          <p:cNvPr id="5" name="Rectangle 4">
            <a:extLst>
              <a:ext uri="{FF2B5EF4-FFF2-40B4-BE49-F238E27FC236}">
                <a16:creationId xmlns:a16="http://schemas.microsoft.com/office/drawing/2014/main" id="{7F54C098-56A5-4AAD-8F28-01EF3A47FD33}"/>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4239398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85407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16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936631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40603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tx1"/>
                </a:solidFill>
                <a:latin typeface="+mj-lt"/>
              </a:defRPr>
            </a:lvl1pPr>
          </a:lstStyle>
          <a:p>
            <a:pPr lvl="0"/>
            <a:r>
              <a:rPr lang="en-US"/>
              <a:t>Edit Master text styles</a:t>
            </a:r>
          </a:p>
        </p:txBody>
      </p:sp>
      <p:sp>
        <p:nvSpPr>
          <p:cNvPr id="6" name="Text Placeholder 5">
            <a:extLst>
              <a:ext uri="{FF2B5EF4-FFF2-40B4-BE49-F238E27FC236}">
                <a16:creationId xmlns:a16="http://schemas.microsoft.com/office/drawing/2014/main" id="{2D8551EF-E270-4079-80FA-39120FA7EED7}"/>
              </a:ext>
            </a:extLst>
          </p:cNvPr>
          <p:cNvSpPr>
            <a:spLocks noGrp="1"/>
          </p:cNvSpPr>
          <p:nvPr>
            <p:ph type="body" sz="quarter" idx="12"/>
          </p:nvPr>
        </p:nvSpPr>
        <p:spPr>
          <a:xfrm>
            <a:off x="293690" y="2438400"/>
            <a:ext cx="2828924" cy="2139047"/>
          </a:xfrm>
        </p:spPr>
        <p:txBody>
          <a:bodyPr/>
          <a:lstStyle>
            <a:lvl1pPr marL="0" indent="0">
              <a:spcBef>
                <a:spcPts val="1200"/>
              </a:spcBef>
              <a:spcAft>
                <a:spcPts val="0"/>
              </a:spcAft>
              <a:buNone/>
              <a:defRPr sz="2400">
                <a:solidFill>
                  <a:schemeClr val="accent2"/>
                </a:solidFill>
              </a:defRPr>
            </a:lvl1pPr>
            <a:lvl2pPr marL="0" indent="0">
              <a:spcBef>
                <a:spcPts val="0"/>
              </a:spcBef>
              <a:spcAft>
                <a:spcPts val="600"/>
              </a:spcAft>
              <a:buNone/>
              <a:defRPr sz="1800">
                <a:solidFill>
                  <a:schemeClr val="tx1"/>
                </a:solidFill>
              </a:defRPr>
            </a:lvl2pPr>
            <a:lvl3pPr marL="0" indent="0">
              <a:spcBef>
                <a:spcPts val="600"/>
              </a:spcBef>
              <a:spcAft>
                <a:spcPts val="600"/>
              </a:spcAft>
              <a:buNone/>
              <a:defRPr sz="1400">
                <a:solidFill>
                  <a:schemeClr val="tx1"/>
                </a:solidFill>
              </a:defRPr>
            </a:lvl3pPr>
            <a:lvl4pPr marL="0" indent="0">
              <a:spcBef>
                <a:spcPts val="600"/>
              </a:spcBef>
              <a:spcAft>
                <a:spcPts val="600"/>
              </a:spcAft>
              <a:buNone/>
              <a:defRPr sz="1200">
                <a:solidFill>
                  <a:schemeClr val="tx1"/>
                </a:solidFill>
              </a:defRPr>
            </a:lvl4pPr>
            <a:lvl5pPr marL="0" indent="0">
              <a:spcBef>
                <a:spcPts val="600"/>
              </a:spcBef>
              <a:spcAft>
                <a:spcPts val="600"/>
              </a:spcAft>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243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003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773923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3992075"/>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4728673"/>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39267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28365873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2211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905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026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subtitle -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025947"/>
            <a:ext cx="11025188" cy="369332"/>
          </a:xfrm>
        </p:spPr>
        <p:txBody>
          <a:bodyPr/>
          <a:lstStyle>
            <a:lvl1pPr marL="0" indent="0" algn="ctr">
              <a:buNone/>
              <a:defRPr sz="2400">
                <a:solidFill>
                  <a:schemeClr val="accent1"/>
                </a:solidFill>
                <a:latin typeface="+mj-lt"/>
              </a:defRPr>
            </a:lvl1pPr>
          </a:lstStyle>
          <a:p>
            <a:pPr lvl="0"/>
            <a:r>
              <a:rPr lang="en-US"/>
              <a:t>Edit Master text styles</a:t>
            </a:r>
          </a:p>
        </p:txBody>
      </p:sp>
    </p:spTree>
    <p:extLst>
      <p:ext uri="{BB962C8B-B14F-4D97-AF65-F5344CB8AC3E}">
        <p14:creationId xmlns:p14="http://schemas.microsoft.com/office/powerpoint/2010/main" val="4278964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5655375"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xmlns=""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02220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82789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4027185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830946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694619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432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866549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010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177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896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endParaRPr lang="en-US"/>
          </a:p>
        </p:txBody>
      </p:sp>
    </p:spTree>
    <p:extLst>
      <p:ext uri="{BB962C8B-B14F-4D97-AF65-F5344CB8AC3E}">
        <p14:creationId xmlns:p14="http://schemas.microsoft.com/office/powerpoint/2010/main" val="449555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50288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Blank with gri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4FAB1D-2136-4806-8B00-4089B5D6D139}"/>
              </a:ext>
            </a:extLst>
          </p:cNvPr>
          <p:cNvSpPr/>
          <p:nvPr userDrawn="1"/>
        </p:nvSpPr>
        <p:spPr bwMode="auto">
          <a:xfrm>
            <a:off x="0" y="3429000"/>
            <a:ext cx="12192000" cy="34289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E0A47C96-1013-4E04-9BCA-B1F6A2D566E4}"/>
              </a:ext>
            </a:extLst>
          </p:cNvPr>
          <p:cNvSpPr>
            <a:spLocks noGrp="1"/>
          </p:cNvSpPr>
          <p:nvPr>
            <p:ph type="body" sz="quarter" idx="10"/>
          </p:nvPr>
        </p:nvSpPr>
        <p:spPr>
          <a:xfrm>
            <a:off x="918705" y="4481167"/>
            <a:ext cx="3119437" cy="1403461"/>
          </a:xfrm>
        </p:spPr>
        <p:txBody>
          <a:bodyPr/>
          <a:lstStyle>
            <a:lvl1pPr marL="0" indent="0" algn="ctr">
              <a:buNone/>
              <a:defRPr sz="2400">
                <a:solidFill>
                  <a:srgbClr val="00BCF2"/>
                </a:solidFill>
                <a:latin typeface="+mj-lt"/>
              </a:defRPr>
            </a:lvl1pPr>
            <a:lvl2pPr marL="0" indent="0" algn="ctr">
              <a:buNone/>
              <a:defRPr sz="1800">
                <a:solidFill>
                  <a:schemeClr val="bg1"/>
                </a:solidFill>
              </a:defRPr>
            </a:lvl2pPr>
            <a:lvl3pPr marL="0" indent="0" algn="ctr">
              <a:buNone/>
              <a:defRPr sz="1400">
                <a:solidFill>
                  <a:schemeClr val="bg1"/>
                </a:solidFill>
              </a:defRPr>
            </a:lvl3pPr>
            <a:lvl4pPr marL="0" indent="0" algn="ctr">
              <a:buNone/>
              <a:defRPr sz="1200">
                <a:solidFill>
                  <a:schemeClr val="bg1"/>
                </a:solidFill>
              </a:defRPr>
            </a:lvl4pPr>
            <a:lvl5pPr marL="0" indent="0" algn="ctr">
              <a:buNone/>
              <a:defRPr sz="1200">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4BDB1798-EA5C-432E-BF9F-AC462FCD5D91}"/>
              </a:ext>
            </a:extLst>
          </p:cNvPr>
          <p:cNvSpPr>
            <a:spLocks noGrp="1"/>
          </p:cNvSpPr>
          <p:nvPr>
            <p:ph type="body" sz="quarter" idx="11"/>
          </p:nvPr>
        </p:nvSpPr>
        <p:spPr>
          <a:xfrm>
            <a:off x="4527489" y="4481167"/>
            <a:ext cx="3119437" cy="1403461"/>
          </a:xfrm>
        </p:spPr>
        <p:txBody>
          <a:bodyPr/>
          <a:lstStyle>
            <a:lvl1pPr marL="0" indent="0" algn="ctr">
              <a:buNone/>
              <a:defRPr sz="2400">
                <a:solidFill>
                  <a:srgbClr val="00BCF2"/>
                </a:solidFill>
                <a:latin typeface="+mj-lt"/>
              </a:defRPr>
            </a:lvl1pPr>
            <a:lvl2pPr marL="0" indent="0" algn="ctr">
              <a:buNone/>
              <a:defRPr sz="1800">
                <a:solidFill>
                  <a:schemeClr val="bg1"/>
                </a:solidFill>
              </a:defRPr>
            </a:lvl2pPr>
            <a:lvl3pPr marL="0" indent="0" algn="ctr">
              <a:buNone/>
              <a:defRPr sz="1400">
                <a:solidFill>
                  <a:schemeClr val="bg1"/>
                </a:solidFill>
              </a:defRPr>
            </a:lvl3pPr>
            <a:lvl4pPr marL="0" indent="0" algn="ctr">
              <a:buNone/>
              <a:defRPr sz="1200">
                <a:solidFill>
                  <a:schemeClr val="bg1"/>
                </a:solidFill>
              </a:defRPr>
            </a:lvl4pPr>
            <a:lvl5pPr marL="0" indent="0" algn="ctr">
              <a:buNone/>
              <a:defRPr sz="1200">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3A800FF6-1078-407C-A756-18DD3B73AC3F}"/>
              </a:ext>
            </a:extLst>
          </p:cNvPr>
          <p:cNvSpPr>
            <a:spLocks noGrp="1"/>
          </p:cNvSpPr>
          <p:nvPr>
            <p:ph type="body" sz="quarter" idx="12"/>
          </p:nvPr>
        </p:nvSpPr>
        <p:spPr>
          <a:xfrm>
            <a:off x="8207043" y="4481167"/>
            <a:ext cx="3119437" cy="1403461"/>
          </a:xfrm>
        </p:spPr>
        <p:txBody>
          <a:bodyPr/>
          <a:lstStyle>
            <a:lvl1pPr marL="0" indent="0" algn="ctr">
              <a:buNone/>
              <a:defRPr sz="2400">
                <a:solidFill>
                  <a:srgbClr val="00BCF2"/>
                </a:solidFill>
                <a:latin typeface="+mj-lt"/>
              </a:defRPr>
            </a:lvl1pPr>
            <a:lvl2pPr marL="0" indent="0" algn="ctr">
              <a:buNone/>
              <a:defRPr sz="1800">
                <a:solidFill>
                  <a:schemeClr val="bg1"/>
                </a:solidFill>
              </a:defRPr>
            </a:lvl2pPr>
            <a:lvl3pPr marL="0" indent="0" algn="ctr">
              <a:buNone/>
              <a:defRPr sz="1400">
                <a:solidFill>
                  <a:schemeClr val="bg1"/>
                </a:solidFill>
              </a:defRPr>
            </a:lvl3pPr>
            <a:lvl4pPr marL="0" indent="0" algn="ctr">
              <a:buNone/>
              <a:defRPr sz="1200">
                <a:solidFill>
                  <a:schemeClr val="bg1"/>
                </a:solidFill>
              </a:defRPr>
            </a:lvl4pPr>
            <a:lvl5pPr marL="0" indent="0" algn="ctr">
              <a:buNone/>
              <a:defRPr sz="1200">
                <a:solidFill>
                  <a:schemeClr val="bg1"/>
                </a:solidFill>
              </a:defRPr>
            </a:lvl5p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97B9C76C-6E57-4F81-A011-A610C609C9CA}"/>
              </a:ext>
            </a:extLst>
          </p:cNvPr>
          <p:cNvSpPr>
            <a:spLocks noGrp="1"/>
          </p:cNvSpPr>
          <p:nvPr>
            <p:ph type="title"/>
          </p:nvPr>
        </p:nvSpPr>
        <p:spPr>
          <a:xfrm>
            <a:off x="732790" y="-759349"/>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22534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1416">
          <p15:clr>
            <a:srgbClr val="5ACBF0"/>
          </p15:clr>
        </p15:guide>
        <p15:guide id="29" orient="horz" pos="1872">
          <p15:clr>
            <a:srgbClr val="5ACBF0"/>
          </p15:clr>
        </p15:guide>
        <p15:guide id="30" orient="horz" pos="288">
          <p15:clr>
            <a:srgbClr val="5ACBF0"/>
          </p15:clr>
        </p15:guide>
        <p15:guide id="31"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431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7783290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9.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2.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image" Target="../media/image9.emf"/><Relationship Id="rId2" Type="http://schemas.openxmlformats.org/officeDocument/2006/relationships/slideLayout" Target="../slideLayouts/slideLayout44.xml"/><Relationship Id="rId16" Type="http://schemas.openxmlformats.org/officeDocument/2006/relationships/theme" Target="../theme/theme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8" r:id="rId1"/>
    <p:sldLayoutId id="2147484649" r:id="rId2"/>
    <p:sldLayoutId id="2147484580" r:id="rId3"/>
    <p:sldLayoutId id="2147484609" r:id="rId4"/>
    <p:sldLayoutId id="2147484577" r:id="rId5"/>
    <p:sldLayoutId id="2147484610" r:id="rId6"/>
    <p:sldLayoutId id="2147484240" r:id="rId7"/>
    <p:sldLayoutId id="2147484241" r:id="rId8"/>
    <p:sldLayoutId id="2147484474" r:id="rId9"/>
    <p:sldLayoutId id="2147484245" r:id="rId10"/>
    <p:sldLayoutId id="2147484247" r:id="rId11"/>
    <p:sldLayoutId id="2147484639" r:id="rId12"/>
    <p:sldLayoutId id="2147484603" r:id="rId13"/>
    <p:sldLayoutId id="2147484645" r:id="rId14"/>
    <p:sldLayoutId id="2147484646" r:id="rId15"/>
    <p:sldLayoutId id="2147484647" r:id="rId16"/>
    <p:sldLayoutId id="2147484249" r:id="rId17"/>
    <p:sldLayoutId id="2147484640" r:id="rId18"/>
    <p:sldLayoutId id="2147484582" r:id="rId19"/>
    <p:sldLayoutId id="2147484641" r:id="rId20"/>
    <p:sldLayoutId id="2147484584" r:id="rId21"/>
    <p:sldLayoutId id="2147484583" r:id="rId22"/>
    <p:sldLayoutId id="2147484256" r:id="rId23"/>
    <p:sldLayoutId id="2147484257" r:id="rId24"/>
    <p:sldLayoutId id="2147484585" r:id="rId25"/>
    <p:sldLayoutId id="2147484299" r:id="rId26"/>
    <p:sldLayoutId id="2147484263" r:id="rId27"/>
    <p:sldLayoutId id="214748465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p:nvPicPr>
        <p:blipFill rotWithShape="1">
          <a:blip r:embed="rId16"/>
          <a:srcRect l="762"/>
          <a:stretch/>
        </p:blipFill>
        <p:spPr>
          <a:xfrm rot="5400000">
            <a:off x="9464500" y="2843773"/>
            <a:ext cx="6858000" cy="1170455"/>
          </a:xfrm>
          <a:prstGeom prst="rect">
            <a:avLst/>
          </a:prstGeom>
        </p:spPr>
      </p:pic>
      <p:sp>
        <p:nvSpPr>
          <p:cNvPr id="5" name="Rectangle 4">
            <a:extLst>
              <a:ext uri="{FF2B5EF4-FFF2-40B4-BE49-F238E27FC236}">
                <a16:creationId xmlns:a16="http://schemas.microsoft.com/office/drawing/2014/main" id="{6647A0EE-D4A5-4C82-B160-E94C647A4B3D}"/>
              </a:ext>
            </a:extLst>
          </p:cNvPr>
          <p:cNvSpPr/>
          <p:nvPr userDrawn="1"/>
        </p:nvSpPr>
        <p:spPr>
          <a:xfrm>
            <a:off x="5334413" y="6517553"/>
            <a:ext cx="1523173" cy="261610"/>
          </a:xfrm>
          <a:prstGeom prst="rect">
            <a:avLst/>
          </a:prstGeom>
        </p:spPr>
        <p:txBody>
          <a:bodyPr wrap="none">
            <a:spAutoFit/>
          </a:bodyPr>
          <a:lstStyle/>
          <a:p>
            <a:pPr algn="ctr"/>
            <a:r>
              <a:rPr lang="en-US" sz="1100" b="0" i="0">
                <a:effectLst/>
                <a:latin typeface="Segoe UI Semilight" panose="020B0402040204020203" pitchFamily="34" charset="0"/>
                <a:cs typeface="Segoe UI Semilight" panose="020B0402040204020203" pitchFamily="34" charset="0"/>
              </a:rPr>
              <a:t>Microsoft Confidential</a:t>
            </a:r>
          </a:p>
        </p:txBody>
      </p:sp>
    </p:spTree>
    <p:extLst>
      <p:ext uri="{BB962C8B-B14F-4D97-AF65-F5344CB8AC3E}">
        <p14:creationId xmlns:p14="http://schemas.microsoft.com/office/powerpoint/2010/main" val="1051271824"/>
      </p:ext>
    </p:extLst>
  </p:cSld>
  <p:clrMap bg1="dk1" tx1="lt1" bg2="dk2" tx2="lt2" accent1="accent1" accent2="accent2" accent3="accent3" accent4="accent4" accent5="accent5" accent6="accent6" hlink="hlink" folHlink="folHlink"/>
  <p:sldLayoutIdLst>
    <p:sldLayoutId id="2147484652" r:id="rId1"/>
    <p:sldLayoutId id="2147484653" r:id="rId2"/>
    <p:sldLayoutId id="2147484654" r:id="rId3"/>
    <p:sldLayoutId id="2147484655" r:id="rId4"/>
    <p:sldLayoutId id="2147484656" r:id="rId5"/>
    <p:sldLayoutId id="2147484657" r:id="rId6"/>
    <p:sldLayoutId id="2147484658" r:id="rId7"/>
    <p:sldLayoutId id="2147484659" r:id="rId8"/>
    <p:sldLayoutId id="2147484660" r:id="rId9"/>
    <p:sldLayoutId id="2147484661" r:id="rId10"/>
    <p:sldLayoutId id="2147484662" r:id="rId11"/>
    <p:sldLayoutId id="2147484663" r:id="rId12"/>
    <p:sldLayoutId id="2147484664" r:id="rId13"/>
    <p:sldLayoutId id="2147484665" r:id="rId1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p:nvPicPr>
        <p:blipFill rotWithShape="1">
          <a:blip r:embed="rId1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25557009"/>
      </p:ext>
    </p:extLst>
  </p:cSld>
  <p:clrMap bg1="dk1" tx1="lt1" bg2="dk2" tx2="lt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8" r:id="rId11"/>
    <p:sldLayoutId id="2147484679" r:id="rId12"/>
    <p:sldLayoutId id="2147484680" r:id="rId13"/>
    <p:sldLayoutId id="2147484681" r:id="rId14"/>
    <p:sldLayoutId id="2147484682" r:id="rId1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axluk/bert-cloud-architect-boot-camp" TargetMode="Externa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6.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hyperlink" Target="https://azure.microsoft.com/en-us/blog/azure-machine-learning-ml-for-all-skill-level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Session objectives &amp; key takeaways</a:t>
            </a:r>
          </a:p>
        </p:txBody>
      </p:sp>
      <p:sp>
        <p:nvSpPr>
          <p:cNvPr id="2" name="Text Placeholder 1">
            <a:extLst>
              <a:ext uri="{FF2B5EF4-FFF2-40B4-BE49-F238E27FC236}">
                <a16:creationId xmlns:a16="http://schemas.microsoft.com/office/drawing/2014/main" id="{719077FD-3139-4EA8-B34B-042D63597A84}"/>
              </a:ext>
            </a:extLst>
          </p:cNvPr>
          <p:cNvSpPr>
            <a:spLocks noGrp="1"/>
          </p:cNvSpPr>
          <p:nvPr>
            <p:ph type="body" sz="quarter" idx="10"/>
          </p:nvPr>
        </p:nvSpPr>
        <p:spPr>
          <a:xfrm>
            <a:off x="584200" y="1435497"/>
            <a:ext cx="11018520" cy="2499146"/>
          </a:xfrm>
        </p:spPr>
        <p:txBody>
          <a:bodyPr/>
          <a:lstStyle/>
          <a:p>
            <a:pPr marL="0" indent="0">
              <a:buNone/>
            </a:pPr>
            <a:r>
              <a:rPr lang="en-US" dirty="0"/>
              <a:t>At the end of this session you will be better able to</a:t>
            </a:r>
          </a:p>
          <a:p>
            <a:r>
              <a:rPr lang="en-US" dirty="0" smtClean="0"/>
              <a:t>AI </a:t>
            </a:r>
            <a:r>
              <a:rPr lang="en-US" dirty="0" smtClean="0"/>
              <a:t>D</a:t>
            </a:r>
            <a:r>
              <a:rPr lang="en-US" dirty="0" smtClean="0"/>
              <a:t>eep Learning models</a:t>
            </a:r>
            <a:endParaRPr lang="en-US" dirty="0"/>
          </a:p>
          <a:p>
            <a:r>
              <a:rPr lang="en-US" dirty="0"/>
              <a:t>Train TensorFlow 2.0 Models on Azure ML GPU clusters.</a:t>
            </a:r>
          </a:p>
          <a:p>
            <a:r>
              <a:rPr lang="en-US" dirty="0"/>
              <a:t>Debug Deep Learning Models on Notebook VM.</a:t>
            </a:r>
          </a:p>
          <a:p>
            <a:r>
              <a:rPr lang="en-US" dirty="0"/>
              <a:t>Find best hyper parameters of the model in automated way.</a:t>
            </a:r>
          </a:p>
        </p:txBody>
      </p:sp>
      <p:sp>
        <p:nvSpPr>
          <p:cNvPr id="12" name="Slide Number Placeholder 11"/>
          <p:cNvSpPr>
            <a:spLocks noGrp="1"/>
          </p:cNvSpPr>
          <p:nvPr>
            <p:ph type="sldNum" sz="quarter" idx="4"/>
          </p:nvPr>
        </p:nvSpPr>
        <p:spPr>
          <a:xfrm>
            <a:off x="0" y="6600825"/>
            <a:ext cx="2901950" cy="371475"/>
          </a:xfrm>
          <a:prstGeom prst="rect">
            <a:avLst/>
          </a:prstGeom>
        </p:spPr>
        <p:txBody>
          <a:bodyPr vert="horz" lIns="91440" tIns="45720" rIns="91440" bIns="45720" rtlCol="0" anchor="ctr"/>
          <a:lstStyle>
            <a:defPPr>
              <a:defRPr lang="en-US"/>
            </a:defPPr>
            <a:lvl1pPr marL="0" algn="l" defTabSz="932742" rtl="0" eaLnBrk="1" latinLnBrk="0" hangingPunct="1">
              <a:defRPr sz="1199"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0E05EA2D-13DB-4BA1-9DA1-8ED54A2EECC2}" type="slidenum">
              <a:rPr lang="en-US" smtClean="0"/>
              <a:pPr/>
              <a:t>1</a:t>
            </a:fld>
            <a:endParaRPr lang="en-US"/>
          </a:p>
        </p:txBody>
      </p:sp>
      <p:sp>
        <p:nvSpPr>
          <p:cNvPr id="15" name="Text Placeholder 5">
            <a:extLst>
              <a:ext uri="{FF2B5EF4-FFF2-40B4-BE49-F238E27FC236}">
                <a16:creationId xmlns:a16="http://schemas.microsoft.com/office/drawing/2014/main" id="{225F43F5-C5A1-4C1D-9D33-E253BFCD0CBA}"/>
              </a:ext>
            </a:extLst>
          </p:cNvPr>
          <p:cNvSpPr txBox="1">
            <a:spLocks/>
          </p:cNvSpPr>
          <p:nvPr/>
        </p:nvSpPr>
        <p:spPr>
          <a:xfrm>
            <a:off x="270067" y="1189812"/>
            <a:ext cx="11653425" cy="2320499"/>
          </a:xfrm>
          <a:prstGeom prst="rect">
            <a:avLst/>
          </a:prstGeom>
        </p:spPr>
        <p:txBody>
          <a:bodyPr/>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745" dirty="0"/>
          </a:p>
          <a:p>
            <a:pPr marL="560133" lvl="2" indent="0">
              <a:buNone/>
            </a:pPr>
            <a:endParaRPr lang="en-US" sz="2745" dirty="0">
              <a:latin typeface="+mj-lt"/>
            </a:endParaRPr>
          </a:p>
        </p:txBody>
      </p:sp>
    </p:spTree>
    <p:extLst>
      <p:ext uri="{BB962C8B-B14F-4D97-AF65-F5344CB8AC3E}">
        <p14:creationId xmlns:p14="http://schemas.microsoft.com/office/powerpoint/2010/main" val="36368325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355526D-5404-4951-9912-4747CCB662EB}"/>
              </a:ext>
            </a:extLst>
          </p:cNvPr>
          <p:cNvSpPr>
            <a:spLocks noGrp="1"/>
          </p:cNvSpPr>
          <p:nvPr>
            <p:ph type="title"/>
          </p:nvPr>
        </p:nvSpPr>
        <p:spPr>
          <a:xfrm>
            <a:off x="224269" y="91945"/>
            <a:ext cx="9144000" cy="997196"/>
          </a:xfrm>
        </p:spPr>
        <p:txBody>
          <a:bodyPr/>
          <a:lstStyle/>
          <a:p>
            <a:r>
              <a:rPr lang="en-US" dirty="0"/>
              <a:t>Deep Learning </a:t>
            </a:r>
            <a:r>
              <a:rPr lang="en-US" dirty="0" smtClean="0"/>
              <a:t>Terms</a:t>
            </a:r>
            <a:br>
              <a:rPr lang="en-US" dirty="0" smtClean="0"/>
            </a:br>
            <a:endParaRPr lang="en-US" dirty="0"/>
          </a:p>
        </p:txBody>
      </p:sp>
      <p:sp>
        <p:nvSpPr>
          <p:cNvPr id="5" name="Content Placeholder 10">
            <a:extLst>
              <a:ext uri="{FF2B5EF4-FFF2-40B4-BE49-F238E27FC236}">
                <a16:creationId xmlns:a16="http://schemas.microsoft.com/office/drawing/2014/main" id="{3878AFB5-D239-48E9-B84A-D8E4A5F8B977}"/>
              </a:ext>
            </a:extLst>
          </p:cNvPr>
          <p:cNvSpPr txBox="1">
            <a:spLocks/>
          </p:cNvSpPr>
          <p:nvPr/>
        </p:nvSpPr>
        <p:spPr>
          <a:xfrm>
            <a:off x="584199" y="5320698"/>
            <a:ext cx="4296719" cy="1117600"/>
          </a:xfrm>
          <a:prstGeom prst="rect">
            <a:avLst/>
          </a:prstGeom>
        </p:spPr>
        <p:txBody>
          <a:bodyPr wrap="square" lIns="0" tIns="0" rIns="0" bIns="0" anchor="b" anchorCtr="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231775" indent="-231775" algn="l" defTabSz="914400" rtl="0" eaLnBrk="1" latinLnBrk="0" hangingPunct="1">
              <a:lnSpc>
                <a:spcPct val="100000"/>
              </a:lnSpc>
              <a:spcBef>
                <a:spcPts val="0"/>
              </a:spcBef>
              <a:spcAft>
                <a:spcPts val="900"/>
              </a:spcAft>
              <a:buSzPct val="80000"/>
              <a:buFont typeface="Arial" panose="020B0604020202020204" pitchFamily="34" charset="0"/>
              <a:buChar char="•"/>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2pPr>
            <a:lvl3pPr marL="458788"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3pPr>
            <a:lvl4pPr marL="685800"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4pPr>
            <a:lvl5pPr marL="911225"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2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Aft>
                <a:spcPts val="0"/>
              </a:spcAft>
            </a:pPr>
            <a:endParaRPr lang="en-US" sz="7200" dirty="0">
              <a:solidFill>
                <a:schemeClr val="accent1"/>
              </a:solidFill>
              <a:latin typeface="+mj-lt"/>
            </a:endParaRPr>
          </a:p>
        </p:txBody>
      </p:sp>
      <p:sp>
        <p:nvSpPr>
          <p:cNvPr id="2" name="Text Placeholder 1"/>
          <p:cNvSpPr>
            <a:spLocks noGrp="1"/>
          </p:cNvSpPr>
          <p:nvPr>
            <p:ph type="body" sz="quarter" idx="12"/>
          </p:nvPr>
        </p:nvSpPr>
        <p:spPr>
          <a:xfrm>
            <a:off x="360947" y="687165"/>
            <a:ext cx="11321716" cy="5539978"/>
          </a:xfrm>
        </p:spPr>
        <p:txBody>
          <a:bodyPr/>
          <a:lstStyle/>
          <a:p>
            <a:pPr marL="342900" indent="-342900" fontAlgn="base">
              <a:buFont typeface="Arial" panose="020B0604020202020204" pitchFamily="34" charset="0"/>
              <a:buChar char="•"/>
            </a:pPr>
            <a:r>
              <a:rPr lang="en-US" b="1" dirty="0"/>
              <a:t>ANN</a:t>
            </a:r>
            <a:r>
              <a:rPr lang="en-US" dirty="0"/>
              <a:t> (Artificial Neural Network): </a:t>
            </a:r>
            <a:endParaRPr lang="en-US" dirty="0" smtClean="0"/>
          </a:p>
          <a:p>
            <a:pPr fontAlgn="base"/>
            <a:r>
              <a:rPr lang="en-US" dirty="0" smtClean="0"/>
              <a:t>it's </a:t>
            </a:r>
            <a:r>
              <a:rPr lang="en-US" dirty="0"/>
              <a:t>a very broad term that encompasses </a:t>
            </a:r>
            <a:r>
              <a:rPr lang="en-US" i="1" dirty="0"/>
              <a:t>any form of Deep Learning model</a:t>
            </a:r>
            <a:r>
              <a:rPr lang="en-US" dirty="0"/>
              <a:t>. All the others you listed are some forms of ANN. ANNs can be either </a:t>
            </a:r>
            <a:r>
              <a:rPr lang="en-US" i="1" dirty="0"/>
              <a:t>shallow</a:t>
            </a:r>
            <a:r>
              <a:rPr lang="en-US" dirty="0"/>
              <a:t> or </a:t>
            </a:r>
            <a:r>
              <a:rPr lang="en-US" i="1" dirty="0"/>
              <a:t>deep</a:t>
            </a:r>
            <a:r>
              <a:rPr lang="en-US" dirty="0"/>
              <a:t>. They are called shallow when they have only one hidden layer (i.e. one layer between input and output). They are called deep when hidden layers are more than one (what people implement most of the time). This is where the expression </a:t>
            </a:r>
            <a:r>
              <a:rPr lang="en-US" b="1" dirty="0"/>
              <a:t>DNN</a:t>
            </a:r>
            <a:r>
              <a:rPr lang="en-US" dirty="0"/>
              <a:t> (Deep Neural Network) comes</a:t>
            </a:r>
            <a:r>
              <a:rPr lang="en-US" dirty="0" smtClean="0"/>
              <a:t>.</a:t>
            </a:r>
          </a:p>
          <a:p>
            <a:pPr marL="342900" indent="-342900" fontAlgn="base">
              <a:buFont typeface="Arial" panose="020B0604020202020204" pitchFamily="34" charset="0"/>
              <a:buChar char="•"/>
            </a:pPr>
            <a:endParaRPr lang="en-US" dirty="0"/>
          </a:p>
          <a:p>
            <a:pPr marL="342900" indent="-342900" fontAlgn="base">
              <a:buFont typeface="Arial" panose="020B0604020202020204" pitchFamily="34" charset="0"/>
              <a:buChar char="•"/>
            </a:pPr>
            <a:r>
              <a:rPr lang="en-US" b="1" dirty="0"/>
              <a:t>CNN</a:t>
            </a:r>
            <a:r>
              <a:rPr lang="en-US" dirty="0"/>
              <a:t> (Convolutional Neural Network): </a:t>
            </a:r>
            <a:endParaRPr lang="en-US" dirty="0" smtClean="0"/>
          </a:p>
          <a:p>
            <a:pPr fontAlgn="base"/>
            <a:r>
              <a:rPr lang="en-US" dirty="0" smtClean="0"/>
              <a:t>they </a:t>
            </a:r>
            <a:r>
              <a:rPr lang="en-US" dirty="0"/>
              <a:t>are designed specifically for </a:t>
            </a:r>
            <a:r>
              <a:rPr lang="en-US" b="1" dirty="0"/>
              <a:t>computer vision</a:t>
            </a:r>
            <a:r>
              <a:rPr lang="en-US" dirty="0"/>
              <a:t> (they are sometimes applied elsewhere though). Their name come from </a:t>
            </a:r>
            <a:r>
              <a:rPr lang="en-US" b="1" dirty="0"/>
              <a:t>convolutional layers</a:t>
            </a:r>
            <a:r>
              <a:rPr lang="en-US" dirty="0"/>
              <a:t>: they are different from standard (dense) layers of canonical ANNs, and they have been invented to receive and process pixel data</a:t>
            </a:r>
            <a:r>
              <a:rPr lang="en-US" dirty="0" smtClean="0"/>
              <a:t>.</a:t>
            </a:r>
          </a:p>
          <a:p>
            <a:pPr marL="342900" indent="-342900" fontAlgn="base">
              <a:buFont typeface="Arial" panose="020B0604020202020204" pitchFamily="34" charset="0"/>
              <a:buChar char="•"/>
            </a:pPr>
            <a:endParaRPr lang="en-US" dirty="0"/>
          </a:p>
          <a:p>
            <a:pPr marL="342900" indent="-342900" fontAlgn="base">
              <a:buFont typeface="Arial" panose="020B0604020202020204" pitchFamily="34" charset="0"/>
              <a:buChar char="•"/>
            </a:pPr>
            <a:r>
              <a:rPr lang="en-US" b="1" dirty="0"/>
              <a:t>RNN</a:t>
            </a:r>
            <a:r>
              <a:rPr lang="en-US" dirty="0"/>
              <a:t> (Recurrent Neural Network</a:t>
            </a:r>
            <a:r>
              <a:rPr lang="en-US" dirty="0" smtClean="0"/>
              <a:t>):</a:t>
            </a:r>
          </a:p>
          <a:p>
            <a:pPr fontAlgn="base"/>
            <a:r>
              <a:rPr lang="en-US" dirty="0" smtClean="0"/>
              <a:t>they </a:t>
            </a:r>
            <a:r>
              <a:rPr lang="en-US" dirty="0"/>
              <a:t>are the "time series version" of ANNs. They are meant to process </a:t>
            </a:r>
            <a:r>
              <a:rPr lang="en-US" i="1" dirty="0"/>
              <a:t>sequences</a:t>
            </a:r>
            <a:r>
              <a:rPr lang="en-US" dirty="0"/>
              <a:t> of data. They are at the basis of forecast models and language models. The most common kind of recurrent layers are called </a:t>
            </a:r>
            <a:r>
              <a:rPr lang="en-US" b="1" dirty="0"/>
              <a:t>LSTM</a:t>
            </a:r>
            <a:r>
              <a:rPr lang="en-US" dirty="0"/>
              <a:t> (Long Short Term Memory) and </a:t>
            </a:r>
            <a:r>
              <a:rPr lang="en-US" b="1" dirty="0"/>
              <a:t>GRU</a:t>
            </a:r>
            <a:r>
              <a:rPr lang="en-US" dirty="0"/>
              <a:t> (Gated Recurrent Units): their cells contain small, in-scale ANNs that choose how much past information they want to let flow through the model. That's how they modeled "memory".</a:t>
            </a:r>
          </a:p>
        </p:txBody>
      </p:sp>
    </p:spTree>
    <p:extLst>
      <p:ext uri="{BB962C8B-B14F-4D97-AF65-F5344CB8AC3E}">
        <p14:creationId xmlns:p14="http://schemas.microsoft.com/office/powerpoint/2010/main" val="13693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355526D-5404-4951-9912-4747CCB662EB}"/>
              </a:ext>
            </a:extLst>
          </p:cNvPr>
          <p:cNvSpPr>
            <a:spLocks noGrp="1"/>
          </p:cNvSpPr>
          <p:nvPr>
            <p:ph type="title"/>
          </p:nvPr>
        </p:nvSpPr>
        <p:spPr>
          <a:xfrm>
            <a:off x="585216" y="1463915"/>
            <a:ext cx="9144000" cy="498598"/>
          </a:xfrm>
        </p:spPr>
        <p:txBody>
          <a:bodyPr/>
          <a:lstStyle/>
          <a:p>
            <a:r>
              <a:rPr lang="en-US" dirty="0"/>
              <a:t>Deep Learning Workshop</a:t>
            </a:r>
          </a:p>
        </p:txBody>
      </p:sp>
      <p:sp>
        <p:nvSpPr>
          <p:cNvPr id="12" name="Text Placeholder 11">
            <a:extLst>
              <a:ext uri="{FF2B5EF4-FFF2-40B4-BE49-F238E27FC236}">
                <a16:creationId xmlns:a16="http://schemas.microsoft.com/office/drawing/2014/main" id="{DE623A94-7723-4EBD-8C57-420CC5792985}"/>
              </a:ext>
            </a:extLst>
          </p:cNvPr>
          <p:cNvSpPr>
            <a:spLocks noGrp="1"/>
          </p:cNvSpPr>
          <p:nvPr>
            <p:ph type="body" sz="quarter" idx="12"/>
          </p:nvPr>
        </p:nvSpPr>
        <p:spPr>
          <a:xfrm>
            <a:off x="584200" y="2499516"/>
            <a:ext cx="9144000" cy="307777"/>
          </a:xfrm>
        </p:spPr>
        <p:txBody>
          <a:bodyPr/>
          <a:lstStyle/>
          <a:p>
            <a:pPr marL="0" indent="0">
              <a:buNone/>
            </a:pPr>
            <a:r>
              <a:rPr lang="en-US" dirty="0"/>
              <a:t>Open workshop </a:t>
            </a:r>
            <a:r>
              <a:rPr lang="en-US" dirty="0" err="1"/>
              <a:t>github</a:t>
            </a:r>
            <a:r>
              <a:rPr lang="en-US" dirty="0"/>
              <a:t> repo and follow instructions in the readme:</a:t>
            </a:r>
          </a:p>
        </p:txBody>
      </p:sp>
      <p:sp>
        <p:nvSpPr>
          <p:cNvPr id="5" name="Content Placeholder 10">
            <a:extLst>
              <a:ext uri="{FF2B5EF4-FFF2-40B4-BE49-F238E27FC236}">
                <a16:creationId xmlns:a16="http://schemas.microsoft.com/office/drawing/2014/main" id="{3878AFB5-D239-48E9-B84A-D8E4A5F8B977}"/>
              </a:ext>
            </a:extLst>
          </p:cNvPr>
          <p:cNvSpPr txBox="1">
            <a:spLocks/>
          </p:cNvSpPr>
          <p:nvPr/>
        </p:nvSpPr>
        <p:spPr>
          <a:xfrm>
            <a:off x="584199" y="5320698"/>
            <a:ext cx="4296719" cy="1117600"/>
          </a:xfrm>
          <a:prstGeom prst="rect">
            <a:avLst/>
          </a:prstGeom>
        </p:spPr>
        <p:txBody>
          <a:bodyPr wrap="square" lIns="0" tIns="0" rIns="0" bIns="0" anchor="b" anchorCtr="0">
            <a:noAutofit/>
          </a:bodyPr>
          <a:lstStyle>
            <a:lvl1pPr marL="0" indent="0" algn="l" defTabSz="914400" rtl="0" eaLnBrk="1" latinLnBrk="0" hangingPunct="1">
              <a:lnSpc>
                <a:spcPct val="100000"/>
              </a:lnSpc>
              <a:spcBef>
                <a:spcPts val="0"/>
              </a:spcBef>
              <a:spcAft>
                <a:spcPts val="900"/>
              </a:spcAft>
              <a:buFont typeface="Arial" panose="020B0604020202020204" pitchFamily="34" charset="0"/>
              <a:buNone/>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1pPr>
            <a:lvl2pPr marL="231775" indent="-231775" algn="l" defTabSz="914400" rtl="0" eaLnBrk="1" latinLnBrk="0" hangingPunct="1">
              <a:lnSpc>
                <a:spcPct val="100000"/>
              </a:lnSpc>
              <a:spcBef>
                <a:spcPts val="0"/>
              </a:spcBef>
              <a:spcAft>
                <a:spcPts val="900"/>
              </a:spcAft>
              <a:buSzPct val="80000"/>
              <a:buFont typeface="Arial" panose="020B0604020202020204" pitchFamily="34" charset="0"/>
              <a:buChar char="•"/>
              <a:defRPr sz="20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2pPr>
            <a:lvl3pPr marL="458788"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3pPr>
            <a:lvl4pPr marL="685800"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6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4pPr>
            <a:lvl5pPr marL="911225" indent="-228600" algn="l" defTabSz="914400" rtl="0" eaLnBrk="1" latinLnBrk="0" hangingPunct="1">
              <a:lnSpc>
                <a:spcPct val="100000"/>
              </a:lnSpc>
              <a:spcBef>
                <a:spcPts val="0"/>
              </a:spcBef>
              <a:spcAft>
                <a:spcPts val="900"/>
              </a:spcAft>
              <a:buSzPct val="80000"/>
              <a:buFont typeface="Arial" panose="020B0604020202020204" pitchFamily="34" charset="0"/>
              <a:buChar char="•"/>
              <a:defRPr sz="1200" kern="1200">
                <a:solidFill>
                  <a:schemeClr val="bg2"/>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spcAft>
                <a:spcPts val="0"/>
              </a:spcAft>
            </a:pPr>
            <a:endParaRPr lang="en-US" sz="7200" dirty="0">
              <a:solidFill>
                <a:schemeClr val="accent1"/>
              </a:solidFill>
              <a:latin typeface="+mj-lt"/>
            </a:endParaRPr>
          </a:p>
        </p:txBody>
      </p:sp>
      <p:sp>
        <p:nvSpPr>
          <p:cNvPr id="6" name="Rectangle 5">
            <a:extLst>
              <a:ext uri="{FF2B5EF4-FFF2-40B4-BE49-F238E27FC236}">
                <a16:creationId xmlns:a16="http://schemas.microsoft.com/office/drawing/2014/main" id="{D26AB844-74AB-4CBF-A6DF-F4E6BEB03E23}"/>
              </a:ext>
            </a:extLst>
          </p:cNvPr>
          <p:cNvSpPr/>
          <p:nvPr/>
        </p:nvSpPr>
        <p:spPr>
          <a:xfrm>
            <a:off x="584200" y="2845697"/>
            <a:ext cx="10351530" cy="498599"/>
          </a:xfrm>
          <a:prstGeom prst="rect">
            <a:avLst/>
          </a:prstGeom>
        </p:spPr>
        <p:txBody>
          <a:bodyPr wrap="square" lIns="0" tIns="0" rIns="0" bIns="0" anchor="b" anchorCtr="0">
            <a:noAutofit/>
          </a:bodyPr>
          <a:lstStyle/>
          <a:p>
            <a:pPr>
              <a:lnSpc>
                <a:spcPct val="90000"/>
              </a:lnSpc>
            </a:pPr>
            <a:r>
              <a:rPr lang="en-US" sz="2800" dirty="0">
                <a:hlinkClick r:id="rId2"/>
              </a:rPr>
              <a:t>https://github.com/maxluk/bert-cloud-architect-boot-camp</a:t>
            </a:r>
            <a:endParaRPr lang="en-US" sz="2800" dirty="0">
              <a:solidFill>
                <a:schemeClr val="accent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2966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Microsoft deliver">
            <a:extLst>
              <a:ext uri="{FF2B5EF4-FFF2-40B4-BE49-F238E27FC236}">
                <a16:creationId xmlns:a16="http://schemas.microsoft.com/office/drawing/2014/main" id="{A084BB51-654E-4BC5-ABDA-1DB97E61E302}"/>
              </a:ext>
            </a:extLst>
          </p:cNvPr>
          <p:cNvSpPr txBox="1">
            <a:spLocks/>
          </p:cNvSpPr>
          <p:nvPr/>
        </p:nvSpPr>
        <p:spPr>
          <a:xfrm>
            <a:off x="381292" y="2167249"/>
            <a:ext cx="5008606" cy="488104"/>
          </a:xfrm>
          <a:prstGeom prst="rect">
            <a:avLst/>
          </a:prstGeom>
          <a:solidFill>
            <a:schemeClr val="tx2"/>
          </a:solidFill>
        </p:spPr>
        <p:txBody>
          <a:bodyPr vert="horz" wrap="square" lIns="89642" tIns="89642" rIns="89642" bIns="89642"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765" spc="-49" dirty="0">
                <a:solidFill>
                  <a:srgbClr val="FFFFFF"/>
                </a:solidFill>
                <a:latin typeface="Segoe UI Semibold"/>
              </a:rPr>
              <a:t>Path to cloud profitability</a:t>
            </a:r>
          </a:p>
        </p:txBody>
      </p:sp>
      <p:sp>
        <p:nvSpPr>
          <p:cNvPr id="92" name="Microsoft deliver">
            <a:extLst>
              <a:ext uri="{FF2B5EF4-FFF2-40B4-BE49-F238E27FC236}">
                <a16:creationId xmlns:a16="http://schemas.microsoft.com/office/drawing/2014/main" id="{CB71957F-4ECB-4468-A132-C0B15FAB4871}"/>
              </a:ext>
            </a:extLst>
          </p:cNvPr>
          <p:cNvSpPr txBox="1">
            <a:spLocks/>
          </p:cNvSpPr>
          <p:nvPr/>
        </p:nvSpPr>
        <p:spPr>
          <a:xfrm>
            <a:off x="418643" y="3336978"/>
            <a:ext cx="4971255" cy="488104"/>
          </a:xfrm>
          <a:prstGeom prst="rect">
            <a:avLst/>
          </a:prstGeom>
          <a:solidFill>
            <a:schemeClr val="tx2"/>
          </a:solidFill>
        </p:spPr>
        <p:txBody>
          <a:bodyPr vert="horz" wrap="square" lIns="89642" tIns="89642" rIns="89642" bIns="89642"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765" spc="-49" dirty="0">
                <a:solidFill>
                  <a:srgbClr val="FFFFFF"/>
                </a:solidFill>
                <a:latin typeface="Segoe UI Semibold"/>
              </a:rPr>
              <a:t>Access to learning and key information</a:t>
            </a:r>
          </a:p>
        </p:txBody>
      </p:sp>
      <p:sp>
        <p:nvSpPr>
          <p:cNvPr id="341" name="Rectangle 340">
            <a:extLst>
              <a:ext uri="{FF2B5EF4-FFF2-40B4-BE49-F238E27FC236}">
                <a16:creationId xmlns:a16="http://schemas.microsoft.com/office/drawing/2014/main" id="{B33CB015-19D8-4D40-A18B-87B18FAD8409}"/>
              </a:ext>
            </a:extLst>
          </p:cNvPr>
          <p:cNvSpPr/>
          <p:nvPr/>
        </p:nvSpPr>
        <p:spPr bwMode="auto">
          <a:xfrm>
            <a:off x="5389898" y="487"/>
            <a:ext cx="6802103"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C183D7F6-B498-43B3-948B-1728B52AA6E4}">
                <adec:decorative xmlns:adec="http://schemas.microsoft.com/office/drawing/2017/decorative" xmlns="" val="1"/>
              </a:ext>
            </a:extLst>
          </p:cNvPr>
          <p:cNvSpPr>
            <a:spLocks noGrp="1"/>
          </p:cNvSpPr>
          <p:nvPr>
            <p:ph type="title"/>
          </p:nvPr>
        </p:nvSpPr>
        <p:spPr>
          <a:xfrm>
            <a:off x="381292" y="491485"/>
            <a:ext cx="6124572" cy="403079"/>
          </a:xfrm>
        </p:spPr>
        <p:txBody>
          <a:bodyPr/>
          <a:lstStyle/>
          <a:p>
            <a:r>
              <a:rPr lang="en-US" sz="3529" dirty="0"/>
              <a:t>FastTrack for Azure</a:t>
            </a:r>
          </a:p>
        </p:txBody>
      </p:sp>
      <p:sp>
        <p:nvSpPr>
          <p:cNvPr id="93" name="Rectangle 92">
            <a:extLst>
              <a:ext uri="{FF2B5EF4-FFF2-40B4-BE49-F238E27FC236}">
                <a16:creationId xmlns:a16="http://schemas.microsoft.com/office/drawing/2014/main" id="{C3BF29C2-97D8-4681-BD34-44CE6DCA703C}"/>
              </a:ext>
            </a:extLst>
          </p:cNvPr>
          <p:cNvSpPr/>
          <p:nvPr/>
        </p:nvSpPr>
        <p:spPr>
          <a:xfrm>
            <a:off x="418643" y="2714138"/>
            <a:ext cx="4740932" cy="1187968"/>
          </a:xfrm>
          <a:prstGeom prst="rect">
            <a:avLst/>
          </a:prstGeom>
        </p:spPr>
        <p:txBody>
          <a:bodyPr wrap="square" lIns="0" tIns="0" rIns="0" bIns="0" numCol="1">
            <a:noAutofit/>
          </a:bodyPr>
          <a:lstStyle/>
          <a:p>
            <a:pPr marL="164960" indent="-164960" defTabSz="896386">
              <a:spcBef>
                <a:spcPts val="588"/>
              </a:spcBef>
              <a:buFont typeface="Arial" panose="020B0604020202020204" pitchFamily="34" charset="0"/>
              <a:buChar char="•"/>
              <a:defRPr/>
            </a:pPr>
            <a:r>
              <a:rPr lang="en-US" sz="1568" kern="0" dirty="0">
                <a:solidFill>
                  <a:srgbClr val="000000"/>
                </a:solidFill>
                <a:latin typeface="Segoe UI"/>
              </a:rPr>
              <a:t>Reducing your costs and mitigating risks for your customer’s Azure project </a:t>
            </a:r>
          </a:p>
        </p:txBody>
      </p:sp>
      <p:sp>
        <p:nvSpPr>
          <p:cNvPr id="94" name="Rectangle 93">
            <a:extLst>
              <a:ext uri="{FF2B5EF4-FFF2-40B4-BE49-F238E27FC236}">
                <a16:creationId xmlns:a16="http://schemas.microsoft.com/office/drawing/2014/main" id="{BACA8F40-8622-4EC9-A435-2E665B22263B}"/>
              </a:ext>
            </a:extLst>
          </p:cNvPr>
          <p:cNvSpPr/>
          <p:nvPr/>
        </p:nvSpPr>
        <p:spPr>
          <a:xfrm>
            <a:off x="455994" y="3883868"/>
            <a:ext cx="4740932" cy="622841"/>
          </a:xfrm>
          <a:prstGeom prst="rect">
            <a:avLst/>
          </a:prstGeom>
        </p:spPr>
        <p:txBody>
          <a:bodyPr wrap="square" lIns="0" tIns="0" rIns="0" bIns="0" numCol="1">
            <a:noAutofit/>
          </a:bodyPr>
          <a:lstStyle/>
          <a:p>
            <a:pPr marL="280121" indent="-280121" defTabSz="896386">
              <a:spcBef>
                <a:spcPts val="588"/>
              </a:spcBef>
              <a:buFont typeface="Arial" panose="020B0604020202020204" pitchFamily="34" charset="0"/>
              <a:buChar char="•"/>
              <a:defRPr/>
            </a:pPr>
            <a:r>
              <a:rPr lang="en-US" sz="1568" kern="0" dirty="0">
                <a:solidFill>
                  <a:srgbClr val="000000"/>
                </a:solidFill>
                <a:latin typeface="Segoe UI"/>
              </a:rPr>
              <a:t>Available latest in blueprints, reference architecture, product innovations</a:t>
            </a:r>
          </a:p>
        </p:txBody>
      </p:sp>
      <p:sp>
        <p:nvSpPr>
          <p:cNvPr id="67" name="Microsoft deliver">
            <a:extLst>
              <a:ext uri="{FF2B5EF4-FFF2-40B4-BE49-F238E27FC236}">
                <a16:creationId xmlns:a16="http://schemas.microsoft.com/office/drawing/2014/main" id="{C441D4BB-C162-4242-BDDE-B28982B8152D}"/>
              </a:ext>
            </a:extLst>
          </p:cNvPr>
          <p:cNvSpPr txBox="1">
            <a:spLocks/>
          </p:cNvSpPr>
          <p:nvPr/>
        </p:nvSpPr>
        <p:spPr>
          <a:xfrm>
            <a:off x="418643" y="4601264"/>
            <a:ext cx="4971255" cy="488104"/>
          </a:xfrm>
          <a:prstGeom prst="rect">
            <a:avLst/>
          </a:prstGeom>
          <a:solidFill>
            <a:schemeClr val="tx2"/>
          </a:solidFill>
        </p:spPr>
        <p:txBody>
          <a:bodyPr vert="horz" wrap="square" lIns="89642" tIns="89642" rIns="89642" bIns="89642"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765" spc="-49" dirty="0">
                <a:solidFill>
                  <a:srgbClr val="FFFFFF"/>
                </a:solidFill>
                <a:latin typeface="Segoe UI Semibold"/>
              </a:rPr>
              <a:t>Faster time to market</a:t>
            </a:r>
          </a:p>
        </p:txBody>
      </p:sp>
      <p:sp>
        <p:nvSpPr>
          <p:cNvPr id="69" name="Rectangle 68">
            <a:extLst>
              <a:ext uri="{FF2B5EF4-FFF2-40B4-BE49-F238E27FC236}">
                <a16:creationId xmlns:a16="http://schemas.microsoft.com/office/drawing/2014/main" id="{9C41574C-9CBB-4E86-BFBC-AA11B5D5E875}"/>
              </a:ext>
            </a:extLst>
          </p:cNvPr>
          <p:cNvSpPr/>
          <p:nvPr/>
        </p:nvSpPr>
        <p:spPr>
          <a:xfrm>
            <a:off x="455994" y="5148153"/>
            <a:ext cx="4740932" cy="622841"/>
          </a:xfrm>
          <a:prstGeom prst="rect">
            <a:avLst/>
          </a:prstGeom>
        </p:spPr>
        <p:txBody>
          <a:bodyPr wrap="square" lIns="0" tIns="0" rIns="0" bIns="0" numCol="1">
            <a:noAutofit/>
          </a:bodyPr>
          <a:lstStyle/>
          <a:p>
            <a:pPr marL="280121" indent="-280121" defTabSz="896386">
              <a:spcBef>
                <a:spcPts val="588"/>
              </a:spcBef>
              <a:buFont typeface="Arial" panose="020B0604020202020204" pitchFamily="34" charset="0"/>
              <a:buChar char="•"/>
              <a:defRPr/>
            </a:pPr>
            <a:r>
              <a:rPr lang="en-US" sz="1568" kern="0" dirty="0">
                <a:solidFill>
                  <a:srgbClr val="000000"/>
                </a:solidFill>
                <a:latin typeface="Segoe UI"/>
              </a:rPr>
              <a:t>Create and deploy repeatable solutions across your customers</a:t>
            </a:r>
          </a:p>
        </p:txBody>
      </p:sp>
      <p:sp>
        <p:nvSpPr>
          <p:cNvPr id="3" name="Rectangle 2">
            <a:extLst>
              <a:ext uri="{FF2B5EF4-FFF2-40B4-BE49-F238E27FC236}">
                <a16:creationId xmlns:a16="http://schemas.microsoft.com/office/drawing/2014/main" id="{E417098A-5162-447D-B3E0-8AAC8E613C5F}"/>
              </a:ext>
            </a:extLst>
          </p:cNvPr>
          <p:cNvSpPr/>
          <p:nvPr/>
        </p:nvSpPr>
        <p:spPr>
          <a:xfrm>
            <a:off x="308067" y="909172"/>
            <a:ext cx="5081831" cy="995697"/>
          </a:xfrm>
          <a:prstGeom prst="rect">
            <a:avLst/>
          </a:prstGeom>
        </p:spPr>
        <p:txBody>
          <a:bodyPr wrap="square">
            <a:spAutoFit/>
          </a:bodyPr>
          <a:lstStyle/>
          <a:p>
            <a:pPr defTabSz="914367"/>
            <a:r>
              <a:rPr lang="en-US" sz="1961" dirty="0">
                <a:solidFill>
                  <a:srgbClr val="0078D4"/>
                </a:solidFill>
                <a:latin typeface="Segoe UI"/>
              </a:rPr>
              <a:t>Best practices, advisory, guidance, and checks the viability and resilience of the architecture directly from Azure Engineering.</a:t>
            </a:r>
          </a:p>
        </p:txBody>
      </p:sp>
      <p:pic>
        <p:nvPicPr>
          <p:cNvPr id="6" name="Picture 5">
            <a:extLst>
              <a:ext uri="{FF2B5EF4-FFF2-40B4-BE49-F238E27FC236}">
                <a16:creationId xmlns:a16="http://schemas.microsoft.com/office/drawing/2014/main" id="{C2B2B6D1-1635-4B77-A7B0-1F363A3ACC60}"/>
              </a:ext>
            </a:extLst>
          </p:cNvPr>
          <p:cNvPicPr>
            <a:picLocks noChangeAspect="1"/>
          </p:cNvPicPr>
          <p:nvPr/>
        </p:nvPicPr>
        <p:blipFill>
          <a:blip r:embed="rId3"/>
          <a:stretch>
            <a:fillRect/>
          </a:stretch>
        </p:blipFill>
        <p:spPr>
          <a:xfrm>
            <a:off x="5389898" y="3263964"/>
            <a:ext cx="6959201" cy="2143698"/>
          </a:xfrm>
          <a:prstGeom prst="rect">
            <a:avLst/>
          </a:prstGeom>
        </p:spPr>
      </p:pic>
      <p:sp>
        <p:nvSpPr>
          <p:cNvPr id="121" name="TextBox 120">
            <a:extLst>
              <a:ext uri="{FF2B5EF4-FFF2-40B4-BE49-F238E27FC236}">
                <a16:creationId xmlns:a16="http://schemas.microsoft.com/office/drawing/2014/main" id="{666E2087-D05C-4C5B-9836-E65058C9712D}"/>
              </a:ext>
            </a:extLst>
          </p:cNvPr>
          <p:cNvSpPr txBox="1"/>
          <p:nvPr/>
        </p:nvSpPr>
        <p:spPr>
          <a:xfrm>
            <a:off x="5670756" y="1946084"/>
            <a:ext cx="5888944" cy="1040956"/>
          </a:xfrm>
          <a:prstGeom prst="rect">
            <a:avLst/>
          </a:prstGeom>
          <a:noFill/>
        </p:spPr>
        <p:txBody>
          <a:bodyPr wrap="square" rtlCol="0">
            <a:spAutoFit/>
          </a:bodyPr>
          <a:lstStyle/>
          <a:p>
            <a:pPr marL="224097" indent="-224097" defTabSz="896354">
              <a:spcAft>
                <a:spcPts val="588"/>
              </a:spcAft>
              <a:buFont typeface="+mj-lt"/>
              <a:buAutoNum type="arabicPeriod"/>
              <a:defRPr/>
            </a:pPr>
            <a:r>
              <a:rPr lang="en-US" sz="1176" dirty="0">
                <a:solidFill>
                  <a:srgbClr val="1A1A1A"/>
                </a:solidFill>
                <a:latin typeface="Segoe UI"/>
                <a:cs typeface="Segoe UI" panose="020B0502040204020203" pitchFamily="34" charset="0"/>
              </a:rPr>
              <a:t>Partner identifies a cloud native project</a:t>
            </a:r>
            <a:r>
              <a:rPr lang="en-US" sz="1176" baseline="30000" dirty="0">
                <a:solidFill>
                  <a:srgbClr val="1A1A1A"/>
                </a:solidFill>
                <a:latin typeface="Segoe UI"/>
                <a:cs typeface="Segoe UI" panose="020B0502040204020203" pitchFamily="34" charset="0"/>
              </a:rPr>
              <a:t> </a:t>
            </a:r>
            <a:r>
              <a:rPr lang="en-US" sz="1176" dirty="0">
                <a:solidFill>
                  <a:srgbClr val="1A1A1A"/>
                </a:solidFill>
                <a:latin typeface="Segoe UI"/>
                <a:cs typeface="Segoe UI" panose="020B0502040204020203" pitchFamily="34" charset="0"/>
              </a:rPr>
              <a:t>and </a:t>
            </a:r>
            <a:r>
              <a:rPr lang="en-US" sz="1176" b="1" dirty="0">
                <a:solidFill>
                  <a:srgbClr val="1A1A1A"/>
                </a:solidFill>
                <a:latin typeface="Segoe UI"/>
                <a:cs typeface="Segoe UI" panose="020B0502040204020203" pitchFamily="34" charset="0"/>
              </a:rPr>
              <a:t>nominates</a:t>
            </a:r>
            <a:r>
              <a:rPr lang="en-US" sz="1176" dirty="0">
                <a:solidFill>
                  <a:srgbClr val="1A1A1A"/>
                </a:solidFill>
                <a:latin typeface="Segoe UI"/>
                <a:cs typeface="Segoe UI" panose="020B0502040204020203" pitchFamily="34" charset="0"/>
              </a:rPr>
              <a:t> a customer</a:t>
            </a:r>
            <a:endParaRPr lang="en-US" sz="1176" baseline="30000" dirty="0">
              <a:solidFill>
                <a:srgbClr val="1A1A1A"/>
              </a:solidFill>
              <a:latin typeface="Segoe UI"/>
              <a:cs typeface="Segoe UI" panose="020B0502040204020203" pitchFamily="34" charset="0"/>
            </a:endParaRPr>
          </a:p>
          <a:p>
            <a:pPr marL="224097" indent="-224097" defTabSz="896354">
              <a:spcAft>
                <a:spcPts val="588"/>
              </a:spcAft>
              <a:buFont typeface="+mj-lt"/>
              <a:buAutoNum type="arabicPeriod"/>
              <a:defRPr/>
            </a:pPr>
            <a:r>
              <a:rPr lang="en-US" sz="1176" dirty="0">
                <a:solidFill>
                  <a:srgbClr val="1A1A1A"/>
                </a:solidFill>
                <a:latin typeface="Segoe UI"/>
                <a:cs typeface="Segoe UI" panose="020B0502040204020203" pitchFamily="34" charset="0"/>
              </a:rPr>
              <a:t>A FastTrack for Azure Program Manager </a:t>
            </a:r>
            <a:r>
              <a:rPr lang="en-US" sz="1176" b="1" dirty="0">
                <a:solidFill>
                  <a:srgbClr val="1A1A1A"/>
                </a:solidFill>
                <a:latin typeface="Segoe UI"/>
                <a:cs typeface="Segoe UI" panose="020B0502040204020203" pitchFamily="34" charset="0"/>
              </a:rPr>
              <a:t>qualifies</a:t>
            </a:r>
            <a:r>
              <a:rPr lang="en-US" sz="1176" dirty="0">
                <a:solidFill>
                  <a:srgbClr val="1A1A1A"/>
                </a:solidFill>
                <a:latin typeface="Segoe UI"/>
                <a:cs typeface="Segoe UI" panose="020B0502040204020203" pitchFamily="34" charset="0"/>
              </a:rPr>
              <a:t> the nomination</a:t>
            </a:r>
          </a:p>
          <a:p>
            <a:pPr marL="224097" indent="-224097" defTabSz="896354">
              <a:spcAft>
                <a:spcPts val="588"/>
              </a:spcAft>
              <a:buFont typeface="+mj-lt"/>
              <a:buAutoNum type="arabicPeriod"/>
              <a:defRPr/>
            </a:pPr>
            <a:r>
              <a:rPr lang="en-US" sz="1176" dirty="0">
                <a:solidFill>
                  <a:srgbClr val="1A1A1A"/>
                </a:solidFill>
                <a:latin typeface="Segoe UI"/>
                <a:cs typeface="Segoe UI" panose="020B0502040204020203" pitchFamily="34" charset="0"/>
              </a:rPr>
              <a:t>Assigns ongoing FastTrack </a:t>
            </a:r>
            <a:r>
              <a:rPr lang="en-US" sz="1176" b="1" dirty="0">
                <a:solidFill>
                  <a:srgbClr val="1A1A1A"/>
                </a:solidFill>
                <a:latin typeface="Segoe UI"/>
                <a:cs typeface="Segoe UI" panose="020B0502040204020203" pitchFamily="34" charset="0"/>
              </a:rPr>
              <a:t>resource</a:t>
            </a:r>
            <a:r>
              <a:rPr lang="en-US" sz="1176" dirty="0">
                <a:solidFill>
                  <a:srgbClr val="1A1A1A"/>
                </a:solidFill>
                <a:latin typeface="Segoe UI"/>
                <a:cs typeface="Segoe UI" panose="020B0502040204020203" pitchFamily="34" charset="0"/>
              </a:rPr>
              <a:t> aligned to project needs</a:t>
            </a:r>
          </a:p>
          <a:p>
            <a:pPr marL="224097" indent="-224097" defTabSz="896354">
              <a:spcAft>
                <a:spcPts val="588"/>
              </a:spcAft>
              <a:buFont typeface="+mj-lt"/>
              <a:buAutoNum type="arabicPeriod"/>
              <a:defRPr/>
            </a:pPr>
            <a:r>
              <a:rPr lang="en-US" sz="1176" dirty="0">
                <a:solidFill>
                  <a:srgbClr val="1A1A1A"/>
                </a:solidFill>
                <a:latin typeface="Segoe UI"/>
                <a:cs typeface="Segoe UI" panose="020B0502040204020203" pitchFamily="34" charset="0"/>
              </a:rPr>
              <a:t>Progress the </a:t>
            </a:r>
            <a:r>
              <a:rPr lang="en-US" sz="1176" b="1" dirty="0">
                <a:solidFill>
                  <a:srgbClr val="1A1A1A"/>
                </a:solidFill>
                <a:latin typeface="Segoe UI"/>
                <a:cs typeface="Segoe UI" panose="020B0502040204020203" pitchFamily="34" charset="0"/>
              </a:rPr>
              <a:t>engagement</a:t>
            </a:r>
            <a:r>
              <a:rPr lang="en-US" sz="1176" dirty="0">
                <a:solidFill>
                  <a:srgbClr val="1A1A1A"/>
                </a:solidFill>
                <a:latin typeface="Segoe UI"/>
                <a:cs typeface="Segoe UI" panose="020B0502040204020203" pitchFamily="34" charset="0"/>
              </a:rPr>
              <a:t> across distinct phases</a:t>
            </a:r>
          </a:p>
        </p:txBody>
      </p:sp>
      <p:sp>
        <p:nvSpPr>
          <p:cNvPr id="122" name="Rectangle 121">
            <a:extLst>
              <a:ext uri="{FF2B5EF4-FFF2-40B4-BE49-F238E27FC236}">
                <a16:creationId xmlns:a16="http://schemas.microsoft.com/office/drawing/2014/main" id="{699ACD18-6AE1-4672-BADD-645F4A65BE22}"/>
              </a:ext>
            </a:extLst>
          </p:cNvPr>
          <p:cNvSpPr/>
          <p:nvPr/>
        </p:nvSpPr>
        <p:spPr>
          <a:xfrm>
            <a:off x="5670756" y="1644375"/>
            <a:ext cx="1272343" cy="301727"/>
          </a:xfrm>
          <a:prstGeom prst="rect">
            <a:avLst/>
          </a:prstGeom>
        </p:spPr>
        <p:txBody>
          <a:bodyPr wrap="none">
            <a:spAutoFit/>
          </a:bodyPr>
          <a:lstStyle/>
          <a:p>
            <a:pPr defTabSz="914367"/>
            <a:r>
              <a:rPr lang="en-US" sz="1372" b="1" dirty="0">
                <a:solidFill>
                  <a:srgbClr val="1A1A1A"/>
                </a:solidFill>
                <a:latin typeface="Segoe UI"/>
                <a:cs typeface="Segoe UI" panose="020B0502040204020203" pitchFamily="34" charset="0"/>
              </a:rPr>
              <a:t>How it works</a:t>
            </a:r>
            <a:endParaRPr lang="en-US" sz="1372" dirty="0">
              <a:solidFill>
                <a:srgbClr val="000000"/>
              </a:solidFill>
              <a:latin typeface="Segoe UI"/>
            </a:endParaRPr>
          </a:p>
        </p:txBody>
      </p:sp>
      <p:sp>
        <p:nvSpPr>
          <p:cNvPr id="123" name="Rectangle 122">
            <a:extLst>
              <a:ext uri="{FF2B5EF4-FFF2-40B4-BE49-F238E27FC236}">
                <a16:creationId xmlns:a16="http://schemas.microsoft.com/office/drawing/2014/main" id="{A21CD70F-A21C-48EA-82F6-004D83D9CB1C}"/>
              </a:ext>
            </a:extLst>
          </p:cNvPr>
          <p:cNvSpPr/>
          <p:nvPr/>
        </p:nvSpPr>
        <p:spPr>
          <a:xfrm>
            <a:off x="5440566" y="6372961"/>
            <a:ext cx="6703454" cy="293542"/>
          </a:xfrm>
          <a:prstGeom prst="rect">
            <a:avLst/>
          </a:prstGeom>
        </p:spPr>
        <p:txBody>
          <a:bodyPr wrap="square">
            <a:spAutoFit/>
          </a:bodyPr>
          <a:lstStyle/>
          <a:p>
            <a:pPr algn="ctr" defTabSz="914367">
              <a:spcAft>
                <a:spcPts val="576"/>
              </a:spcAft>
              <a:defRPr/>
            </a:pPr>
            <a:r>
              <a:rPr lang="en-IN" sz="1961" baseline="-3000" dirty="0">
                <a:solidFill>
                  <a:srgbClr val="005A9F"/>
                </a:solidFill>
                <a:latin typeface="Segoe UI"/>
              </a:rPr>
              <a:t>Learn more and </a:t>
            </a:r>
            <a:r>
              <a:rPr lang="en-IN" sz="1961" baseline="-3000">
                <a:solidFill>
                  <a:srgbClr val="005A9F"/>
                </a:solidFill>
                <a:latin typeface="Segoe UI"/>
              </a:rPr>
              <a:t>nominate customers’ projects </a:t>
            </a:r>
            <a:r>
              <a:rPr lang="en-IN" sz="1961" baseline="-3000" dirty="0">
                <a:solidFill>
                  <a:srgbClr val="005A9F"/>
                </a:solidFill>
                <a:latin typeface="Segoe UI"/>
              </a:rPr>
              <a:t>at </a:t>
            </a:r>
            <a:r>
              <a:rPr lang="en-IN" sz="1961" b="1" baseline="-3000" dirty="0">
                <a:solidFill>
                  <a:srgbClr val="005A9F"/>
                </a:solidFill>
                <a:latin typeface="Segoe UI"/>
              </a:rPr>
              <a:t>http://azure.com/ftpartners</a:t>
            </a:r>
            <a:endParaRPr lang="en-IN" sz="1961" b="1" baseline="-3000" dirty="0">
              <a:solidFill>
                <a:srgbClr val="EBEBEB">
                  <a:lumMod val="75000"/>
                </a:srgbClr>
              </a:solidFill>
              <a:latin typeface="Segoe UI"/>
            </a:endParaRPr>
          </a:p>
        </p:txBody>
      </p:sp>
    </p:spTree>
    <p:extLst>
      <p:ext uri="{BB962C8B-B14F-4D97-AF65-F5344CB8AC3E}">
        <p14:creationId xmlns:p14="http://schemas.microsoft.com/office/powerpoint/2010/main" val="91076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Session objectives &amp; key takeaways</a:t>
            </a:r>
          </a:p>
        </p:txBody>
      </p:sp>
      <p:sp>
        <p:nvSpPr>
          <p:cNvPr id="2" name="Text Placeholder 1">
            <a:extLst>
              <a:ext uri="{FF2B5EF4-FFF2-40B4-BE49-F238E27FC236}">
                <a16:creationId xmlns:a16="http://schemas.microsoft.com/office/drawing/2014/main" id="{719077FD-3139-4EA8-B34B-042D63597A84}"/>
              </a:ext>
            </a:extLst>
          </p:cNvPr>
          <p:cNvSpPr>
            <a:spLocks noGrp="1"/>
          </p:cNvSpPr>
          <p:nvPr>
            <p:ph type="body" sz="quarter" idx="10"/>
          </p:nvPr>
        </p:nvSpPr>
        <p:spPr>
          <a:xfrm>
            <a:off x="584200" y="1435497"/>
            <a:ext cx="11018520" cy="2499146"/>
          </a:xfrm>
        </p:spPr>
        <p:txBody>
          <a:bodyPr/>
          <a:lstStyle/>
          <a:p>
            <a:pPr marL="0" indent="0">
              <a:buNone/>
            </a:pPr>
            <a:r>
              <a:rPr lang="en-US" dirty="0"/>
              <a:t>At the end of this session you will be better able to</a:t>
            </a:r>
          </a:p>
          <a:p>
            <a:r>
              <a:rPr lang="en-US" dirty="0"/>
              <a:t>Build Deep Learning Models using Azure ML Notebooks.</a:t>
            </a:r>
          </a:p>
          <a:p>
            <a:r>
              <a:rPr lang="en-US" dirty="0"/>
              <a:t>Train Deep Learning Models on Azure ML GPU clusters.</a:t>
            </a:r>
          </a:p>
          <a:p>
            <a:r>
              <a:rPr lang="en-US" dirty="0"/>
              <a:t>Debug Deep Learning Models on Notebook VM.</a:t>
            </a:r>
          </a:p>
          <a:p>
            <a:r>
              <a:rPr lang="en-US" dirty="0"/>
              <a:t>Find best hyper parameters of the model in automated way.</a:t>
            </a:r>
          </a:p>
        </p:txBody>
      </p:sp>
      <p:sp>
        <p:nvSpPr>
          <p:cNvPr id="12" name="Slide Number Placeholder 11"/>
          <p:cNvSpPr>
            <a:spLocks noGrp="1"/>
          </p:cNvSpPr>
          <p:nvPr>
            <p:ph type="sldNum" sz="quarter" idx="4"/>
          </p:nvPr>
        </p:nvSpPr>
        <p:spPr>
          <a:xfrm>
            <a:off x="0" y="6600825"/>
            <a:ext cx="2901950" cy="371475"/>
          </a:xfrm>
          <a:prstGeom prst="rect">
            <a:avLst/>
          </a:prstGeom>
        </p:spPr>
        <p:txBody>
          <a:bodyPr vert="horz" lIns="91440" tIns="45720" rIns="91440" bIns="45720" rtlCol="0" anchor="ctr"/>
          <a:lstStyle>
            <a:defPPr>
              <a:defRPr lang="en-US"/>
            </a:defPPr>
            <a:lvl1pPr marL="0" algn="l" defTabSz="932742" rtl="0" eaLnBrk="1" latinLnBrk="0" hangingPunct="1">
              <a:defRPr sz="1199"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0E05EA2D-13DB-4BA1-9DA1-8ED54A2EECC2}" type="slidenum">
              <a:rPr lang="en-US" smtClean="0"/>
              <a:pPr/>
              <a:t>13</a:t>
            </a:fld>
            <a:endParaRPr lang="en-US"/>
          </a:p>
        </p:txBody>
      </p:sp>
      <p:sp>
        <p:nvSpPr>
          <p:cNvPr id="15" name="Text Placeholder 5">
            <a:extLst>
              <a:ext uri="{FF2B5EF4-FFF2-40B4-BE49-F238E27FC236}">
                <a16:creationId xmlns:a16="http://schemas.microsoft.com/office/drawing/2014/main" id="{225F43F5-C5A1-4C1D-9D33-E253BFCD0CBA}"/>
              </a:ext>
            </a:extLst>
          </p:cNvPr>
          <p:cNvSpPr txBox="1">
            <a:spLocks/>
          </p:cNvSpPr>
          <p:nvPr/>
        </p:nvSpPr>
        <p:spPr>
          <a:xfrm>
            <a:off x="270067" y="1189812"/>
            <a:ext cx="11653425" cy="2320499"/>
          </a:xfrm>
          <a:prstGeom prst="rect">
            <a:avLst/>
          </a:prstGeom>
        </p:spPr>
        <p:txBody>
          <a:bodyPr/>
          <a:lst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745" dirty="0"/>
          </a:p>
          <a:p>
            <a:pPr marL="560133" lvl="2" indent="0">
              <a:buNone/>
            </a:pPr>
            <a:endParaRPr lang="en-US" sz="2745" dirty="0">
              <a:latin typeface="+mj-lt"/>
            </a:endParaRPr>
          </a:p>
        </p:txBody>
      </p:sp>
    </p:spTree>
    <p:extLst>
      <p:ext uri="{BB962C8B-B14F-4D97-AF65-F5344CB8AC3E}">
        <p14:creationId xmlns:p14="http://schemas.microsoft.com/office/powerpoint/2010/main" val="40977440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3E261D-D9A4-4313-A548-14B2FE257934}"/>
              </a:ext>
            </a:extLst>
          </p:cNvPr>
          <p:cNvSpPr>
            <a:spLocks noGrp="1"/>
          </p:cNvSpPr>
          <p:nvPr>
            <p:ph type="title"/>
          </p:nvPr>
        </p:nvSpPr>
        <p:spPr/>
        <p:txBody>
          <a:bodyPr/>
          <a:lstStyle/>
          <a:p>
            <a:r>
              <a:rPr lang="en-US"/>
              <a:t>Questions?</a:t>
            </a:r>
          </a:p>
        </p:txBody>
      </p:sp>
    </p:spTree>
    <p:extLst>
      <p:ext uri="{BB962C8B-B14F-4D97-AF65-F5344CB8AC3E}">
        <p14:creationId xmlns:p14="http://schemas.microsoft.com/office/powerpoint/2010/main" val="184204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F1B6D-9CF6-49B2-BFF5-15B5F6343FBF}"/>
              </a:ext>
            </a:extLst>
          </p:cNvPr>
          <p:cNvSpPr>
            <a:spLocks noGrp="1"/>
          </p:cNvSpPr>
          <p:nvPr>
            <p:ph type="title"/>
          </p:nvPr>
        </p:nvSpPr>
        <p:spPr/>
        <p:txBody>
          <a:bodyPr/>
          <a:lstStyle/>
          <a:p>
            <a:pPr algn="ctr"/>
            <a:r>
              <a:rPr lang="en-US" dirty="0" smtClean="0"/>
              <a:t>AI</a:t>
            </a:r>
            <a:endParaRPr lang="en-US" dirty="0"/>
          </a:p>
        </p:txBody>
      </p:sp>
      <p:sp>
        <p:nvSpPr>
          <p:cNvPr id="54" name="Oval 53">
            <a:extLst>
              <a:ext uri="{FF2B5EF4-FFF2-40B4-BE49-F238E27FC236}">
                <a16:creationId xmlns:a16="http://schemas.microsoft.com/office/drawing/2014/main" id="{9A45613D-6372-467F-B078-AFE3544BBEF5}"/>
              </a:ext>
            </a:extLst>
          </p:cNvPr>
          <p:cNvSpPr>
            <a:spLocks noChangeAspect="1"/>
          </p:cNvSpPr>
          <p:nvPr/>
        </p:nvSpPr>
        <p:spPr bwMode="auto">
          <a:xfrm>
            <a:off x="5382908" y="2735792"/>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55" name="Oval 54">
            <a:extLst>
              <a:ext uri="{FF2B5EF4-FFF2-40B4-BE49-F238E27FC236}">
                <a16:creationId xmlns:a16="http://schemas.microsoft.com/office/drawing/2014/main" id="{A2757D86-8B69-4940-8A68-C6BBC4A56217}"/>
              </a:ext>
            </a:extLst>
          </p:cNvPr>
          <p:cNvSpPr>
            <a:spLocks noChangeAspect="1"/>
          </p:cNvSpPr>
          <p:nvPr/>
        </p:nvSpPr>
        <p:spPr bwMode="auto">
          <a:xfrm>
            <a:off x="9205302" y="2735792"/>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sp>
        <p:nvSpPr>
          <p:cNvPr id="56" name="Oval 55">
            <a:extLst>
              <a:ext uri="{FF2B5EF4-FFF2-40B4-BE49-F238E27FC236}">
                <a16:creationId xmlns:a16="http://schemas.microsoft.com/office/drawing/2014/main" id="{8725C0D6-02B6-47AC-91E1-A36AC0994BC4}"/>
              </a:ext>
            </a:extLst>
          </p:cNvPr>
          <p:cNvSpPr>
            <a:spLocks noChangeAspect="1"/>
          </p:cNvSpPr>
          <p:nvPr/>
        </p:nvSpPr>
        <p:spPr bwMode="auto">
          <a:xfrm>
            <a:off x="1560514"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sp>
        <p:nvSpPr>
          <p:cNvPr id="118" name="Text Placeholder 11">
            <a:extLst>
              <a:ext uri="{FF2B5EF4-FFF2-40B4-BE49-F238E27FC236}">
                <a16:creationId xmlns:a16="http://schemas.microsoft.com/office/drawing/2014/main" id="{BE375140-8E98-47F9-BADB-BC1A3B577056}"/>
              </a:ext>
            </a:extLst>
          </p:cNvPr>
          <p:cNvSpPr txBox="1">
            <a:spLocks/>
          </p:cNvSpPr>
          <p:nvPr/>
        </p:nvSpPr>
        <p:spPr>
          <a:xfrm>
            <a:off x="4536282" y="4643983"/>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AI apps &amp; agents</a:t>
            </a:r>
          </a:p>
        </p:txBody>
      </p:sp>
      <p:sp>
        <p:nvSpPr>
          <p:cNvPr id="119" name="Text Placeholder 12">
            <a:extLst>
              <a:ext uri="{FF2B5EF4-FFF2-40B4-BE49-F238E27FC236}">
                <a16:creationId xmlns:a16="http://schemas.microsoft.com/office/drawing/2014/main" id="{B1792951-B53F-46ED-8092-0C22F95266CD}"/>
              </a:ext>
            </a:extLst>
          </p:cNvPr>
          <p:cNvSpPr txBox="1">
            <a:spLocks/>
          </p:cNvSpPr>
          <p:nvPr/>
        </p:nvSpPr>
        <p:spPr>
          <a:xfrm>
            <a:off x="8358675" y="4643983"/>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Knowledge mining</a:t>
            </a:r>
          </a:p>
        </p:txBody>
      </p:sp>
      <p:sp>
        <p:nvSpPr>
          <p:cNvPr id="120" name="Text Placeholder 13">
            <a:extLst>
              <a:ext uri="{FF2B5EF4-FFF2-40B4-BE49-F238E27FC236}">
                <a16:creationId xmlns:a16="http://schemas.microsoft.com/office/drawing/2014/main" id="{DA3EA9AC-8E8A-414E-96D6-E005C1A0C09C}"/>
              </a:ext>
            </a:extLst>
          </p:cNvPr>
          <p:cNvSpPr txBox="1">
            <a:spLocks/>
          </p:cNvSpPr>
          <p:nvPr/>
        </p:nvSpPr>
        <p:spPr>
          <a:xfrm>
            <a:off x="724074"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Machine learning</a:t>
            </a:r>
          </a:p>
        </p:txBody>
      </p:sp>
      <p:grpSp>
        <p:nvGrpSpPr>
          <p:cNvPr id="219" name="Group 30">
            <a:extLst>
              <a:ext uri="{FF2B5EF4-FFF2-40B4-BE49-F238E27FC236}">
                <a16:creationId xmlns:a16="http://schemas.microsoft.com/office/drawing/2014/main" id="{213D3D21-CE9E-4955-984E-759AE1B30B94}"/>
              </a:ext>
            </a:extLst>
          </p:cNvPr>
          <p:cNvGrpSpPr>
            <a:grpSpLocks noChangeAspect="1"/>
          </p:cNvGrpSpPr>
          <p:nvPr/>
        </p:nvGrpSpPr>
        <p:grpSpPr bwMode="auto">
          <a:xfrm>
            <a:off x="1875759" y="3103686"/>
            <a:ext cx="795695" cy="643418"/>
            <a:chOff x="3469" y="1860"/>
            <a:chExt cx="742" cy="600"/>
          </a:xfrm>
          <a:solidFill>
            <a:srgbClr val="FFFFFF"/>
          </a:solidFill>
        </p:grpSpPr>
        <p:sp>
          <p:nvSpPr>
            <p:cNvPr id="220" name="Freeform 31">
              <a:extLst>
                <a:ext uri="{FF2B5EF4-FFF2-40B4-BE49-F238E27FC236}">
                  <a16:creationId xmlns:a16="http://schemas.microsoft.com/office/drawing/2014/main" id="{464DFEFC-6928-400F-B71D-F3065D116062}"/>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9F9C1CF9-63A9-4DD3-B659-E9A3370EF5BD}"/>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6C7808E4-9FC2-406A-A549-598C5FE74D63}"/>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3" name="Oval 34">
              <a:extLst>
                <a:ext uri="{FF2B5EF4-FFF2-40B4-BE49-F238E27FC236}">
                  <a16:creationId xmlns:a16="http://schemas.microsoft.com/office/drawing/2014/main" id="{EDB9B659-EB05-46DD-89DD-290CA4288D97}"/>
                </a:ext>
              </a:extLst>
            </p:cNvPr>
            <p:cNvSpPr>
              <a:spLocks noChangeArrowheads="1"/>
            </p:cNvSpPr>
            <p:nvPr/>
          </p:nvSpPr>
          <p:spPr bwMode="auto">
            <a:xfrm>
              <a:off x="3768" y="1860"/>
              <a:ext cx="144" cy="1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4" name="Oval 35">
              <a:extLst>
                <a:ext uri="{FF2B5EF4-FFF2-40B4-BE49-F238E27FC236}">
                  <a16:creationId xmlns:a16="http://schemas.microsoft.com/office/drawing/2014/main" id="{F74F417D-E00B-4F15-8528-B1D24FC8F05A}"/>
                </a:ext>
              </a:extLst>
            </p:cNvPr>
            <p:cNvSpPr>
              <a:spLocks noChangeArrowheads="1"/>
            </p:cNvSpPr>
            <p:nvPr/>
          </p:nvSpPr>
          <p:spPr bwMode="auto">
            <a:xfrm>
              <a:off x="3604" y="2039"/>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5" name="Oval 36">
              <a:extLst>
                <a:ext uri="{FF2B5EF4-FFF2-40B4-BE49-F238E27FC236}">
                  <a16:creationId xmlns:a16="http://schemas.microsoft.com/office/drawing/2014/main" id="{EE719B48-49D5-4911-ACA1-F155344B409C}"/>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6" name="Oval 37">
              <a:extLst>
                <a:ext uri="{FF2B5EF4-FFF2-40B4-BE49-F238E27FC236}">
                  <a16:creationId xmlns:a16="http://schemas.microsoft.com/office/drawing/2014/main" id="{FAA7E108-F7F4-42B1-BBCA-B8C711C1C466}"/>
                </a:ext>
              </a:extLst>
            </p:cNvPr>
            <p:cNvSpPr>
              <a:spLocks noChangeArrowheads="1"/>
            </p:cNvSpPr>
            <p:nvPr/>
          </p:nvSpPr>
          <p:spPr bwMode="auto">
            <a:xfrm>
              <a:off x="3768" y="2314"/>
              <a:ext cx="144" cy="1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7" name="Oval 38">
              <a:extLst>
                <a:ext uri="{FF2B5EF4-FFF2-40B4-BE49-F238E27FC236}">
                  <a16:creationId xmlns:a16="http://schemas.microsoft.com/office/drawing/2014/main" id="{119DE4AD-66EF-4240-A92F-DD03F0CEF261}"/>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228" name="Oval 39">
              <a:extLst>
                <a:ext uri="{FF2B5EF4-FFF2-40B4-BE49-F238E27FC236}">
                  <a16:creationId xmlns:a16="http://schemas.microsoft.com/office/drawing/2014/main" id="{ED8B2241-E105-4D9E-851D-3C2D443B058F}"/>
                </a:ext>
              </a:extLst>
            </p:cNvPr>
            <p:cNvSpPr>
              <a:spLocks noChangeArrowheads="1"/>
            </p:cNvSpPr>
            <p:nvPr/>
          </p:nvSpPr>
          <p:spPr bwMode="auto">
            <a:xfrm>
              <a:off x="4066" y="2314"/>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FA1107E4-51C2-40CB-8C42-FE816F1BD509}"/>
              </a:ext>
            </a:extLst>
          </p:cNvPr>
          <p:cNvGrpSpPr>
            <a:grpSpLocks noChangeAspect="1"/>
          </p:cNvGrpSpPr>
          <p:nvPr/>
        </p:nvGrpSpPr>
        <p:grpSpPr>
          <a:xfrm>
            <a:off x="9501865" y="3069532"/>
            <a:ext cx="833059" cy="758705"/>
            <a:chOff x="3345542" y="920428"/>
            <a:chExt cx="5500916" cy="5009936"/>
          </a:xfrm>
        </p:grpSpPr>
        <p:sp>
          <p:nvSpPr>
            <p:cNvPr id="48" name="Freeform 6">
              <a:extLst>
                <a:ext uri="{FF2B5EF4-FFF2-40B4-BE49-F238E27FC236}">
                  <a16:creationId xmlns:a16="http://schemas.microsoft.com/office/drawing/2014/main" id="{F440E56F-CD85-41CA-A7F6-137CFDECB05A}"/>
                </a:ext>
              </a:extLst>
            </p:cNvPr>
            <p:cNvSpPr>
              <a:spLocks/>
            </p:cNvSpPr>
            <p:nvPr/>
          </p:nvSpPr>
          <p:spPr bwMode="auto">
            <a:xfrm>
              <a:off x="5735187" y="4599904"/>
              <a:ext cx="624353" cy="207884"/>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A321BE4C-F759-4DBE-94F3-B0B87557E5AA}"/>
                </a:ext>
              </a:extLst>
            </p:cNvPr>
            <p:cNvSpPr>
              <a:spLocks/>
            </p:cNvSpPr>
            <p:nvPr/>
          </p:nvSpPr>
          <p:spPr bwMode="auto">
            <a:xfrm>
              <a:off x="7482327" y="3446140"/>
              <a:ext cx="645338" cy="1252502"/>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0" name="Freeform 8">
              <a:extLst>
                <a:ext uri="{FF2B5EF4-FFF2-40B4-BE49-F238E27FC236}">
                  <a16:creationId xmlns:a16="http://schemas.microsoft.com/office/drawing/2014/main" id="{57F17BF7-8B7C-4C6C-92B0-FEFD8C1092BA}"/>
                </a:ext>
              </a:extLst>
            </p:cNvPr>
            <p:cNvSpPr>
              <a:spLocks/>
            </p:cNvSpPr>
            <p:nvPr/>
          </p:nvSpPr>
          <p:spPr bwMode="auto">
            <a:xfrm>
              <a:off x="7713178" y="2437906"/>
              <a:ext cx="881444" cy="379391"/>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1" name="Oval 9">
              <a:extLst>
                <a:ext uri="{FF2B5EF4-FFF2-40B4-BE49-F238E27FC236}">
                  <a16:creationId xmlns:a16="http://schemas.microsoft.com/office/drawing/2014/main" id="{16AFF5CE-4ED1-4F56-AA77-A934541B140F}"/>
                </a:ext>
              </a:extLst>
            </p:cNvPr>
            <p:cNvSpPr>
              <a:spLocks noChangeArrowheads="1"/>
            </p:cNvSpPr>
            <p:nvPr/>
          </p:nvSpPr>
          <p:spPr bwMode="auto">
            <a:xfrm>
              <a:off x="5478102" y="4797388"/>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2" name="Oval 11">
              <a:extLst>
                <a:ext uri="{FF2B5EF4-FFF2-40B4-BE49-F238E27FC236}">
                  <a16:creationId xmlns:a16="http://schemas.microsoft.com/office/drawing/2014/main" id="{586F9486-ECC4-4D56-B747-31D2E02CA92A}"/>
                </a:ext>
              </a:extLst>
            </p:cNvPr>
            <p:cNvSpPr>
              <a:spLocks noChangeArrowheads="1"/>
            </p:cNvSpPr>
            <p:nvPr/>
          </p:nvSpPr>
          <p:spPr bwMode="auto">
            <a:xfrm>
              <a:off x="7875823" y="4698649"/>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3" name="Oval 12">
              <a:extLst>
                <a:ext uri="{FF2B5EF4-FFF2-40B4-BE49-F238E27FC236}">
                  <a16:creationId xmlns:a16="http://schemas.microsoft.com/office/drawing/2014/main" id="{AA271367-133B-4717-BE47-C840B3AD39A1}"/>
                </a:ext>
              </a:extLst>
            </p:cNvPr>
            <p:cNvSpPr>
              <a:spLocks noChangeArrowheads="1"/>
            </p:cNvSpPr>
            <p:nvPr/>
          </p:nvSpPr>
          <p:spPr bwMode="auto">
            <a:xfrm>
              <a:off x="8337531" y="1933786"/>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7" name="Freeform 5">
              <a:extLst>
                <a:ext uri="{FF2B5EF4-FFF2-40B4-BE49-F238E27FC236}">
                  <a16:creationId xmlns:a16="http://schemas.microsoft.com/office/drawing/2014/main" id="{0F196581-7A3B-4340-B567-902FE978D66C}"/>
                </a:ext>
              </a:extLst>
            </p:cNvPr>
            <p:cNvSpPr>
              <a:spLocks/>
            </p:cNvSpPr>
            <p:nvPr/>
          </p:nvSpPr>
          <p:spPr bwMode="auto">
            <a:xfrm>
              <a:off x="6359547" y="3939867"/>
              <a:ext cx="451208" cy="174103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8" name="Oval 10">
              <a:extLst>
                <a:ext uri="{FF2B5EF4-FFF2-40B4-BE49-F238E27FC236}">
                  <a16:creationId xmlns:a16="http://schemas.microsoft.com/office/drawing/2014/main" id="{7B45F403-E03E-4CFF-94B6-C841DCD2DE64}"/>
                </a:ext>
              </a:extLst>
            </p:cNvPr>
            <p:cNvSpPr>
              <a:spLocks noChangeArrowheads="1"/>
            </p:cNvSpPr>
            <p:nvPr/>
          </p:nvSpPr>
          <p:spPr bwMode="auto">
            <a:xfrm>
              <a:off x="6810755" y="5431441"/>
              <a:ext cx="503678" cy="49892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B2F4E7D-BDEF-40E8-82A3-452D4E4581E3}"/>
                </a:ext>
              </a:extLst>
            </p:cNvPr>
            <p:cNvSpPr/>
            <p:nvPr/>
          </p:nvSpPr>
          <p:spPr>
            <a:xfrm flipH="1">
              <a:off x="3345542" y="920428"/>
              <a:ext cx="4622040" cy="4578399"/>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A61D12A-6579-4AE3-A2DD-5973FE8875F6}"/>
                </a:ext>
              </a:extLst>
            </p:cNvPr>
            <p:cNvSpPr/>
            <p:nvPr/>
          </p:nvSpPr>
          <p:spPr>
            <a:xfrm flipH="1">
              <a:off x="6024142" y="1489411"/>
              <a:ext cx="736847" cy="729890"/>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chemeClr val="accent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B504E385-09FE-4CB1-92DA-86276B430E6C}"/>
              </a:ext>
            </a:extLst>
          </p:cNvPr>
          <p:cNvGrpSpPr/>
          <p:nvPr/>
        </p:nvGrpSpPr>
        <p:grpSpPr>
          <a:xfrm>
            <a:off x="5623283" y="3094347"/>
            <a:ext cx="945434" cy="709074"/>
            <a:chOff x="2005532" y="3070858"/>
            <a:chExt cx="945434" cy="709074"/>
          </a:xfrm>
        </p:grpSpPr>
        <p:grpSp>
          <p:nvGrpSpPr>
            <p:cNvPr id="3" name="Group 2">
              <a:extLst>
                <a:ext uri="{FF2B5EF4-FFF2-40B4-BE49-F238E27FC236}">
                  <a16:creationId xmlns:a16="http://schemas.microsoft.com/office/drawing/2014/main" id="{232C4B37-40CC-40E1-B23E-756B7959D543}"/>
                </a:ext>
              </a:extLst>
            </p:cNvPr>
            <p:cNvGrpSpPr/>
            <p:nvPr/>
          </p:nvGrpSpPr>
          <p:grpSpPr>
            <a:xfrm>
              <a:off x="2005532" y="3070858"/>
              <a:ext cx="945434" cy="709074"/>
              <a:chOff x="2087865" y="3132607"/>
              <a:chExt cx="780768" cy="585576"/>
            </a:xfrm>
          </p:grpSpPr>
          <p:sp>
            <p:nvSpPr>
              <p:cNvPr id="46" name="Rectangle 401">
                <a:extLst>
                  <a:ext uri="{FF2B5EF4-FFF2-40B4-BE49-F238E27FC236}">
                    <a16:creationId xmlns:a16="http://schemas.microsoft.com/office/drawing/2014/main" id="{051746A4-B891-40C8-B728-F42C5BA2EAFF}"/>
                  </a:ext>
                </a:extLst>
              </p:cNvPr>
              <p:cNvSpPr>
                <a:spLocks noChangeArrowheads="1"/>
              </p:cNvSpPr>
              <p:nvPr/>
            </p:nvSpPr>
            <p:spPr bwMode="auto">
              <a:xfrm flipH="1">
                <a:off x="2087865" y="3132607"/>
                <a:ext cx="780768" cy="7257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Rectangle 402">
                <a:extLst>
                  <a:ext uri="{FF2B5EF4-FFF2-40B4-BE49-F238E27FC236}">
                    <a16:creationId xmlns:a16="http://schemas.microsoft.com/office/drawing/2014/main" id="{858F4C24-E043-4F63-B9BA-4640F7B8F53C}"/>
                  </a:ext>
                </a:extLst>
              </p:cNvPr>
              <p:cNvSpPr>
                <a:spLocks noChangeArrowheads="1"/>
              </p:cNvSpPr>
              <p:nvPr/>
            </p:nvSpPr>
            <p:spPr bwMode="auto">
              <a:xfrm flipH="1">
                <a:off x="2087865" y="3205178"/>
                <a:ext cx="780768" cy="513005"/>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Oval 403">
                <a:extLst>
                  <a:ext uri="{FF2B5EF4-FFF2-40B4-BE49-F238E27FC236}">
                    <a16:creationId xmlns:a16="http://schemas.microsoft.com/office/drawing/2014/main" id="{98F5DC31-49AF-49B8-BA9D-09C25E0A904A}"/>
                  </a:ext>
                </a:extLst>
              </p:cNvPr>
              <p:cNvSpPr>
                <a:spLocks noChangeArrowheads="1"/>
              </p:cNvSpPr>
              <p:nvPr/>
            </p:nvSpPr>
            <p:spPr bwMode="auto">
              <a:xfrm flipH="1">
                <a:off x="2818584"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Oval 404">
                <a:extLst>
                  <a:ext uri="{FF2B5EF4-FFF2-40B4-BE49-F238E27FC236}">
                    <a16:creationId xmlns:a16="http://schemas.microsoft.com/office/drawing/2014/main" id="{6F88FE5D-6C96-4D70-84DB-ECD2AA4A6C2E}"/>
                  </a:ext>
                </a:extLst>
              </p:cNvPr>
              <p:cNvSpPr>
                <a:spLocks noChangeArrowheads="1"/>
              </p:cNvSpPr>
              <p:nvPr/>
            </p:nvSpPr>
            <p:spPr bwMode="auto">
              <a:xfrm flipH="1">
                <a:off x="2783549"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Oval 405">
                <a:extLst>
                  <a:ext uri="{FF2B5EF4-FFF2-40B4-BE49-F238E27FC236}">
                    <a16:creationId xmlns:a16="http://schemas.microsoft.com/office/drawing/2014/main" id="{6536DEF8-31AD-4173-B7F2-02E5CEE71FCC}"/>
                  </a:ext>
                </a:extLst>
              </p:cNvPr>
              <p:cNvSpPr>
                <a:spLocks noChangeArrowheads="1"/>
              </p:cNvSpPr>
              <p:nvPr/>
            </p:nvSpPr>
            <p:spPr bwMode="auto">
              <a:xfrm flipH="1">
                <a:off x="2746012"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2" name="Group 59">
              <a:extLst>
                <a:ext uri="{FF2B5EF4-FFF2-40B4-BE49-F238E27FC236}">
                  <a16:creationId xmlns:a16="http://schemas.microsoft.com/office/drawing/2014/main" id="{C4D533A0-F155-491A-A11D-930132F15230}"/>
                </a:ext>
              </a:extLst>
            </p:cNvPr>
            <p:cNvGrpSpPr>
              <a:grpSpLocks noChangeAspect="1"/>
            </p:cNvGrpSpPr>
            <p:nvPr/>
          </p:nvGrpSpPr>
          <p:grpSpPr bwMode="auto">
            <a:xfrm>
              <a:off x="2530840" y="3252657"/>
              <a:ext cx="308332" cy="308332"/>
              <a:chOff x="4013" y="2783"/>
              <a:chExt cx="312" cy="312"/>
            </a:xfrm>
          </p:grpSpPr>
          <p:sp>
            <p:nvSpPr>
              <p:cNvPr id="66" name="AutoShape 58">
                <a:extLst>
                  <a:ext uri="{FF2B5EF4-FFF2-40B4-BE49-F238E27FC236}">
                    <a16:creationId xmlns:a16="http://schemas.microsoft.com/office/drawing/2014/main" id="{7DF4D3C6-A27F-4889-BCA8-8C71A028FC79}"/>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Rectangle 60">
                <a:extLst>
                  <a:ext uri="{FF2B5EF4-FFF2-40B4-BE49-F238E27FC236}">
                    <a16:creationId xmlns:a16="http://schemas.microsoft.com/office/drawing/2014/main" id="{B39FFA48-C7D2-40D8-B08D-A948DFEC29C3}"/>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61">
                <a:extLst>
                  <a:ext uri="{FF2B5EF4-FFF2-40B4-BE49-F238E27FC236}">
                    <a16:creationId xmlns:a16="http://schemas.microsoft.com/office/drawing/2014/main" id="{2DD9B273-1247-4C42-8FCB-F5035116EB2B}"/>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9" name="Freeform 62">
                <a:extLst>
                  <a:ext uri="{FF2B5EF4-FFF2-40B4-BE49-F238E27FC236}">
                    <a16:creationId xmlns:a16="http://schemas.microsoft.com/office/drawing/2014/main" id="{F3EF5F15-8281-43FC-BCC1-FBCEC90F5623}"/>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Oval 63">
                <a:extLst>
                  <a:ext uri="{FF2B5EF4-FFF2-40B4-BE49-F238E27FC236}">
                    <a16:creationId xmlns:a16="http://schemas.microsoft.com/office/drawing/2014/main" id="{FCB240EB-8CD6-4580-9ABA-7B49E5E5B20A}"/>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C812CA26-6DDF-4EAE-A06D-0C2ECAADDCFF}"/>
                </a:ext>
              </a:extLst>
            </p:cNvPr>
            <p:cNvSpPr/>
            <p:nvPr/>
          </p:nvSpPr>
          <p:spPr bwMode="auto">
            <a:xfrm flipH="1">
              <a:off x="2066366" y="3656928"/>
              <a:ext cx="650981"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C7AD6E50-3392-4618-98AE-A5753CCE665C}"/>
                </a:ext>
              </a:extLst>
            </p:cNvPr>
            <p:cNvSpPr/>
            <p:nvPr/>
          </p:nvSpPr>
          <p:spPr bwMode="auto">
            <a:xfrm flipH="1">
              <a:off x="2066369" y="3546511"/>
              <a:ext cx="297192" cy="497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95CEDB2-DF8B-4C08-B4DE-0769C10B11EB}"/>
                </a:ext>
              </a:extLst>
            </p:cNvPr>
            <p:cNvSpPr/>
            <p:nvPr/>
          </p:nvSpPr>
          <p:spPr bwMode="auto">
            <a:xfrm flipH="1">
              <a:off x="2066365" y="3437305"/>
              <a:ext cx="347546"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B979103-54F8-4388-BB74-B7F2A7E352C2}"/>
                </a:ext>
              </a:extLst>
            </p:cNvPr>
            <p:cNvSpPr/>
            <p:nvPr/>
          </p:nvSpPr>
          <p:spPr bwMode="auto">
            <a:xfrm flipH="1">
              <a:off x="2066369" y="3329080"/>
              <a:ext cx="250572" cy="47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8966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1">
            <a:extLst>
              <a:ext uri="{FF2B5EF4-FFF2-40B4-BE49-F238E27FC236}">
                <a16:creationId xmlns:a16="http://schemas.microsoft.com/office/drawing/2014/main" id="{D54E607F-CA12-4A3B-A146-2869AEE38808}"/>
              </a:ext>
            </a:extLst>
          </p:cNvPr>
          <p:cNvSpPr>
            <a:spLocks noGrp="1"/>
          </p:cNvSpPr>
          <p:nvPr>
            <p:ph type="title"/>
          </p:nvPr>
        </p:nvSpPr>
        <p:spPr>
          <a:xfrm>
            <a:off x="588963" y="457200"/>
            <a:ext cx="11017250" cy="554038"/>
          </a:xfrm>
        </p:spPr>
        <p:txBody>
          <a:bodyPr/>
          <a:lstStyle/>
          <a:p>
            <a:pPr algn="ctr"/>
            <a:r>
              <a:rPr lang="en-US" dirty="0" smtClean="0"/>
              <a:t>AI</a:t>
            </a:r>
            <a:endParaRPr lang="en-US" dirty="0"/>
          </a:p>
        </p:txBody>
      </p:sp>
      <p:sp>
        <p:nvSpPr>
          <p:cNvPr id="73" name="Oval 72">
            <a:extLst>
              <a:ext uri="{FF2B5EF4-FFF2-40B4-BE49-F238E27FC236}">
                <a16:creationId xmlns:a16="http://schemas.microsoft.com/office/drawing/2014/main" id="{2EF2D32D-F409-45AA-9DF8-AAC88804CAEF}"/>
              </a:ext>
            </a:extLst>
          </p:cNvPr>
          <p:cNvSpPr>
            <a:spLocks noChangeAspect="1"/>
          </p:cNvSpPr>
          <p:nvPr/>
        </p:nvSpPr>
        <p:spPr bwMode="auto">
          <a:xfrm>
            <a:off x="5382908" y="2735792"/>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74" name="Oval 73">
            <a:extLst>
              <a:ext uri="{FF2B5EF4-FFF2-40B4-BE49-F238E27FC236}">
                <a16:creationId xmlns:a16="http://schemas.microsoft.com/office/drawing/2014/main" id="{CF6F8AF2-9E79-47EE-9A84-3533585AF508}"/>
              </a:ext>
            </a:extLst>
          </p:cNvPr>
          <p:cNvSpPr>
            <a:spLocks noChangeAspect="1"/>
          </p:cNvSpPr>
          <p:nvPr/>
        </p:nvSpPr>
        <p:spPr bwMode="auto">
          <a:xfrm>
            <a:off x="9205302" y="2735792"/>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a</a:t>
            </a:r>
          </a:p>
        </p:txBody>
      </p:sp>
      <p:sp>
        <p:nvSpPr>
          <p:cNvPr id="78" name="Oval 77">
            <a:extLst>
              <a:ext uri="{FF2B5EF4-FFF2-40B4-BE49-F238E27FC236}">
                <a16:creationId xmlns:a16="http://schemas.microsoft.com/office/drawing/2014/main" id="{84E4CE96-0B3A-49CD-9EEE-FAC5AA9F1BC5}"/>
              </a:ext>
            </a:extLst>
          </p:cNvPr>
          <p:cNvSpPr>
            <a:spLocks noChangeAspect="1"/>
          </p:cNvSpPr>
          <p:nvPr/>
        </p:nvSpPr>
        <p:spPr bwMode="auto">
          <a:xfrm>
            <a:off x="1560514" y="2712303"/>
            <a:ext cx="1426184" cy="1426184"/>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r>
              <a:rPr kumimoji="0" lang="en-US" sz="2000" b="0" i="0" u="none" strike="noStrike" kern="0" cap="none" spc="0" normalizeH="0" baseline="0" noProof="0">
                <a:ln>
                  <a:noFill/>
                </a:ln>
                <a:noFill/>
                <a:effectLst/>
                <a:uLnTx/>
                <a:uFillTx/>
                <a:latin typeface="Segoe UI Semilight"/>
                <a:ea typeface="+mn-ea"/>
                <a:cs typeface="+mn-cs"/>
              </a:rPr>
              <a:t>b</a:t>
            </a:r>
          </a:p>
        </p:txBody>
      </p:sp>
      <p:sp>
        <p:nvSpPr>
          <p:cNvPr id="79" name="Text Placeholder 11">
            <a:extLst>
              <a:ext uri="{FF2B5EF4-FFF2-40B4-BE49-F238E27FC236}">
                <a16:creationId xmlns:a16="http://schemas.microsoft.com/office/drawing/2014/main" id="{898B2D5D-FF75-4327-87CF-A29C47464EE1}"/>
              </a:ext>
            </a:extLst>
          </p:cNvPr>
          <p:cNvSpPr txBox="1">
            <a:spLocks/>
          </p:cNvSpPr>
          <p:nvPr/>
        </p:nvSpPr>
        <p:spPr>
          <a:xfrm>
            <a:off x="4536282" y="4643983"/>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AI apps &amp; agents</a:t>
            </a:r>
          </a:p>
        </p:txBody>
      </p:sp>
      <p:sp>
        <p:nvSpPr>
          <p:cNvPr id="80" name="Text Placeholder 12">
            <a:extLst>
              <a:ext uri="{FF2B5EF4-FFF2-40B4-BE49-F238E27FC236}">
                <a16:creationId xmlns:a16="http://schemas.microsoft.com/office/drawing/2014/main" id="{EF1FD052-0901-4248-83FA-3F19DD4D069B}"/>
              </a:ext>
            </a:extLst>
          </p:cNvPr>
          <p:cNvSpPr txBox="1">
            <a:spLocks/>
          </p:cNvSpPr>
          <p:nvPr/>
        </p:nvSpPr>
        <p:spPr>
          <a:xfrm>
            <a:off x="8358675" y="4643983"/>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Knowledge mining</a:t>
            </a:r>
          </a:p>
        </p:txBody>
      </p:sp>
      <p:sp>
        <p:nvSpPr>
          <p:cNvPr id="81" name="Text Placeholder 13">
            <a:extLst>
              <a:ext uri="{FF2B5EF4-FFF2-40B4-BE49-F238E27FC236}">
                <a16:creationId xmlns:a16="http://schemas.microsoft.com/office/drawing/2014/main" id="{BC3E020E-8EAB-41ED-8356-1EC5F4951F8F}"/>
              </a:ext>
            </a:extLst>
          </p:cNvPr>
          <p:cNvSpPr txBox="1">
            <a:spLocks/>
          </p:cNvSpPr>
          <p:nvPr/>
        </p:nvSpPr>
        <p:spPr>
          <a:xfrm>
            <a:off x="724074" y="4620494"/>
            <a:ext cx="3119437"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BCF2"/>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Machine learning</a:t>
            </a:r>
          </a:p>
        </p:txBody>
      </p:sp>
      <p:grpSp>
        <p:nvGrpSpPr>
          <p:cNvPr id="82" name="Group 30">
            <a:extLst>
              <a:ext uri="{FF2B5EF4-FFF2-40B4-BE49-F238E27FC236}">
                <a16:creationId xmlns:a16="http://schemas.microsoft.com/office/drawing/2014/main" id="{CF0AD047-F684-4F1E-8D6B-4A15884202A7}"/>
              </a:ext>
            </a:extLst>
          </p:cNvPr>
          <p:cNvGrpSpPr>
            <a:grpSpLocks noChangeAspect="1"/>
          </p:cNvGrpSpPr>
          <p:nvPr/>
        </p:nvGrpSpPr>
        <p:grpSpPr bwMode="auto">
          <a:xfrm>
            <a:off x="1875759" y="3103686"/>
            <a:ext cx="795695" cy="643418"/>
            <a:chOff x="3469" y="1860"/>
            <a:chExt cx="742" cy="600"/>
          </a:xfrm>
          <a:solidFill>
            <a:srgbClr val="FFFFFF"/>
          </a:solidFill>
        </p:grpSpPr>
        <p:sp>
          <p:nvSpPr>
            <p:cNvPr id="83" name="Freeform 31">
              <a:extLst>
                <a:ext uri="{FF2B5EF4-FFF2-40B4-BE49-F238E27FC236}">
                  <a16:creationId xmlns:a16="http://schemas.microsoft.com/office/drawing/2014/main" id="{BCAF6278-2384-4D2E-A479-2751CF79A40F}"/>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2">
              <a:extLst>
                <a:ext uri="{FF2B5EF4-FFF2-40B4-BE49-F238E27FC236}">
                  <a16:creationId xmlns:a16="http://schemas.microsoft.com/office/drawing/2014/main" id="{A412909A-D836-4507-8B9B-C595631AF7E0}"/>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3">
              <a:extLst>
                <a:ext uri="{FF2B5EF4-FFF2-40B4-BE49-F238E27FC236}">
                  <a16:creationId xmlns:a16="http://schemas.microsoft.com/office/drawing/2014/main" id="{EB9A44A2-A3E6-4CDC-B5F8-B823F3E25B11}"/>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6" name="Oval 34">
              <a:extLst>
                <a:ext uri="{FF2B5EF4-FFF2-40B4-BE49-F238E27FC236}">
                  <a16:creationId xmlns:a16="http://schemas.microsoft.com/office/drawing/2014/main" id="{CF666798-3697-4D35-A929-09D915F1D601}"/>
                </a:ext>
              </a:extLst>
            </p:cNvPr>
            <p:cNvSpPr>
              <a:spLocks noChangeArrowheads="1"/>
            </p:cNvSpPr>
            <p:nvPr/>
          </p:nvSpPr>
          <p:spPr bwMode="auto">
            <a:xfrm>
              <a:off x="3768" y="1860"/>
              <a:ext cx="144" cy="14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7" name="Oval 35">
              <a:extLst>
                <a:ext uri="{FF2B5EF4-FFF2-40B4-BE49-F238E27FC236}">
                  <a16:creationId xmlns:a16="http://schemas.microsoft.com/office/drawing/2014/main" id="{3F81DBE8-312C-413D-8867-5D1FC6B0CFA0}"/>
                </a:ext>
              </a:extLst>
            </p:cNvPr>
            <p:cNvSpPr>
              <a:spLocks noChangeArrowheads="1"/>
            </p:cNvSpPr>
            <p:nvPr/>
          </p:nvSpPr>
          <p:spPr bwMode="auto">
            <a:xfrm>
              <a:off x="3604" y="2039"/>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89" name="Oval 36">
              <a:extLst>
                <a:ext uri="{FF2B5EF4-FFF2-40B4-BE49-F238E27FC236}">
                  <a16:creationId xmlns:a16="http://schemas.microsoft.com/office/drawing/2014/main" id="{9AE2EAFF-8E32-4CF1-A8AC-3D005A9111D4}"/>
                </a:ext>
              </a:extLst>
            </p:cNvPr>
            <p:cNvSpPr>
              <a:spLocks noChangeArrowheads="1"/>
            </p:cNvSpPr>
            <p:nvPr/>
          </p:nvSpPr>
          <p:spPr bwMode="auto">
            <a:xfrm>
              <a:off x="3959" y="2032"/>
              <a:ext cx="146"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90" name="Oval 37">
              <a:extLst>
                <a:ext uri="{FF2B5EF4-FFF2-40B4-BE49-F238E27FC236}">
                  <a16:creationId xmlns:a16="http://schemas.microsoft.com/office/drawing/2014/main" id="{6FC887F6-1A78-41E3-83AF-96E9EC1CE399}"/>
                </a:ext>
              </a:extLst>
            </p:cNvPr>
            <p:cNvSpPr>
              <a:spLocks noChangeArrowheads="1"/>
            </p:cNvSpPr>
            <p:nvPr/>
          </p:nvSpPr>
          <p:spPr bwMode="auto">
            <a:xfrm>
              <a:off x="3768" y="2314"/>
              <a:ext cx="144" cy="14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91" name="Oval 38">
              <a:extLst>
                <a:ext uri="{FF2B5EF4-FFF2-40B4-BE49-F238E27FC236}">
                  <a16:creationId xmlns:a16="http://schemas.microsoft.com/office/drawing/2014/main" id="{C977EF14-3AF8-47AD-B927-05DC9FF4720C}"/>
                </a:ext>
              </a:extLst>
            </p:cNvPr>
            <p:cNvSpPr>
              <a:spLocks noChangeArrowheads="1"/>
            </p:cNvSpPr>
            <p:nvPr/>
          </p:nvSpPr>
          <p:spPr bwMode="auto">
            <a:xfrm>
              <a:off x="3469" y="2314"/>
              <a:ext cx="145" cy="146"/>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92" name="Oval 39">
              <a:extLst>
                <a:ext uri="{FF2B5EF4-FFF2-40B4-BE49-F238E27FC236}">
                  <a16:creationId xmlns:a16="http://schemas.microsoft.com/office/drawing/2014/main" id="{8AE70325-0E5D-42DA-A908-D10DFA95FF1D}"/>
                </a:ext>
              </a:extLst>
            </p:cNvPr>
            <p:cNvSpPr>
              <a:spLocks noChangeArrowheads="1"/>
            </p:cNvSpPr>
            <p:nvPr/>
          </p:nvSpPr>
          <p:spPr bwMode="auto">
            <a:xfrm>
              <a:off x="4066" y="2314"/>
              <a:ext cx="145" cy="14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15701082-A226-4E46-ADC9-7D38188B4EC2}"/>
              </a:ext>
            </a:extLst>
          </p:cNvPr>
          <p:cNvGrpSpPr>
            <a:grpSpLocks noChangeAspect="1"/>
          </p:cNvGrpSpPr>
          <p:nvPr/>
        </p:nvGrpSpPr>
        <p:grpSpPr>
          <a:xfrm>
            <a:off x="9501865" y="3069532"/>
            <a:ext cx="833059" cy="758705"/>
            <a:chOff x="3345542" y="920428"/>
            <a:chExt cx="5500916" cy="5009936"/>
          </a:xfrm>
        </p:grpSpPr>
        <p:sp>
          <p:nvSpPr>
            <p:cNvPr id="94" name="Freeform 6">
              <a:extLst>
                <a:ext uri="{FF2B5EF4-FFF2-40B4-BE49-F238E27FC236}">
                  <a16:creationId xmlns:a16="http://schemas.microsoft.com/office/drawing/2014/main" id="{EABD93BD-6DF8-4089-B73F-3836509BCD13}"/>
                </a:ext>
              </a:extLst>
            </p:cNvPr>
            <p:cNvSpPr>
              <a:spLocks/>
            </p:cNvSpPr>
            <p:nvPr/>
          </p:nvSpPr>
          <p:spPr bwMode="auto">
            <a:xfrm>
              <a:off x="5735187" y="4599904"/>
              <a:ext cx="624353" cy="207884"/>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5" name="Freeform 7">
              <a:extLst>
                <a:ext uri="{FF2B5EF4-FFF2-40B4-BE49-F238E27FC236}">
                  <a16:creationId xmlns:a16="http://schemas.microsoft.com/office/drawing/2014/main" id="{68E900CE-253A-4EF9-8123-3B1791604035}"/>
                </a:ext>
              </a:extLst>
            </p:cNvPr>
            <p:cNvSpPr>
              <a:spLocks/>
            </p:cNvSpPr>
            <p:nvPr/>
          </p:nvSpPr>
          <p:spPr bwMode="auto">
            <a:xfrm>
              <a:off x="7482327" y="3446140"/>
              <a:ext cx="645338" cy="1252502"/>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6" name="Freeform 8">
              <a:extLst>
                <a:ext uri="{FF2B5EF4-FFF2-40B4-BE49-F238E27FC236}">
                  <a16:creationId xmlns:a16="http://schemas.microsoft.com/office/drawing/2014/main" id="{9D22FA2A-52E2-4A59-959C-22498AB055D1}"/>
                </a:ext>
              </a:extLst>
            </p:cNvPr>
            <p:cNvSpPr>
              <a:spLocks/>
            </p:cNvSpPr>
            <p:nvPr/>
          </p:nvSpPr>
          <p:spPr bwMode="auto">
            <a:xfrm>
              <a:off x="7713178" y="2437906"/>
              <a:ext cx="881444" cy="379391"/>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7" name="Oval 9">
              <a:extLst>
                <a:ext uri="{FF2B5EF4-FFF2-40B4-BE49-F238E27FC236}">
                  <a16:creationId xmlns:a16="http://schemas.microsoft.com/office/drawing/2014/main" id="{6000412E-82A5-47A0-B1E9-C0E26DC8576F}"/>
                </a:ext>
              </a:extLst>
            </p:cNvPr>
            <p:cNvSpPr>
              <a:spLocks noChangeArrowheads="1"/>
            </p:cNvSpPr>
            <p:nvPr/>
          </p:nvSpPr>
          <p:spPr bwMode="auto">
            <a:xfrm>
              <a:off x="5478102" y="4797388"/>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8" name="Oval 11">
              <a:extLst>
                <a:ext uri="{FF2B5EF4-FFF2-40B4-BE49-F238E27FC236}">
                  <a16:creationId xmlns:a16="http://schemas.microsoft.com/office/drawing/2014/main" id="{E6B05FE1-4CC1-4553-8842-77AB02B6EADD}"/>
                </a:ext>
              </a:extLst>
            </p:cNvPr>
            <p:cNvSpPr>
              <a:spLocks noChangeArrowheads="1"/>
            </p:cNvSpPr>
            <p:nvPr/>
          </p:nvSpPr>
          <p:spPr bwMode="auto">
            <a:xfrm>
              <a:off x="7875823" y="4698649"/>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99" name="Oval 12">
              <a:extLst>
                <a:ext uri="{FF2B5EF4-FFF2-40B4-BE49-F238E27FC236}">
                  <a16:creationId xmlns:a16="http://schemas.microsoft.com/office/drawing/2014/main" id="{99BD6909-A1C9-45AA-9926-412298F1FCC8}"/>
                </a:ext>
              </a:extLst>
            </p:cNvPr>
            <p:cNvSpPr>
              <a:spLocks noChangeArrowheads="1"/>
            </p:cNvSpPr>
            <p:nvPr/>
          </p:nvSpPr>
          <p:spPr bwMode="auto">
            <a:xfrm>
              <a:off x="8337531" y="1933786"/>
              <a:ext cx="508927" cy="504120"/>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0" name="Freeform 5">
              <a:extLst>
                <a:ext uri="{FF2B5EF4-FFF2-40B4-BE49-F238E27FC236}">
                  <a16:creationId xmlns:a16="http://schemas.microsoft.com/office/drawing/2014/main" id="{C76C5665-7E60-4BD8-B26D-A035EBE0C4DC}"/>
                </a:ext>
              </a:extLst>
            </p:cNvPr>
            <p:cNvSpPr>
              <a:spLocks/>
            </p:cNvSpPr>
            <p:nvPr/>
          </p:nvSpPr>
          <p:spPr bwMode="auto">
            <a:xfrm>
              <a:off x="6359547" y="3939867"/>
              <a:ext cx="451208" cy="174103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1" name="Oval 10">
              <a:extLst>
                <a:ext uri="{FF2B5EF4-FFF2-40B4-BE49-F238E27FC236}">
                  <a16:creationId xmlns:a16="http://schemas.microsoft.com/office/drawing/2014/main" id="{8CEFDBD3-DC61-435A-85AF-0CB7231FCAFA}"/>
                </a:ext>
              </a:extLst>
            </p:cNvPr>
            <p:cNvSpPr>
              <a:spLocks noChangeArrowheads="1"/>
            </p:cNvSpPr>
            <p:nvPr/>
          </p:nvSpPr>
          <p:spPr bwMode="auto">
            <a:xfrm>
              <a:off x="6810755" y="5431441"/>
              <a:ext cx="503678" cy="498923"/>
            </a:xfrm>
            <a:prstGeom prst="ellipse">
              <a:avLst/>
            </a:prstGeom>
            <a:noFill/>
            <a:ln w="22225">
              <a:solidFill>
                <a:srgbClr val="FFFFFF"/>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5B50DB9C-C520-4806-9137-3112A3B956A1}"/>
                </a:ext>
              </a:extLst>
            </p:cNvPr>
            <p:cNvSpPr/>
            <p:nvPr/>
          </p:nvSpPr>
          <p:spPr>
            <a:xfrm flipH="1">
              <a:off x="3345542" y="920428"/>
              <a:ext cx="4622040" cy="4578399"/>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288674DA-18C2-4B0D-B6F7-2D3B779E4DB7}"/>
                </a:ext>
              </a:extLst>
            </p:cNvPr>
            <p:cNvSpPr/>
            <p:nvPr/>
          </p:nvSpPr>
          <p:spPr>
            <a:xfrm flipH="1">
              <a:off x="6024142" y="1489411"/>
              <a:ext cx="736847" cy="729890"/>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chemeClr val="accent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FD66086F-ACB2-444E-BE69-03AEB248A78F}"/>
              </a:ext>
            </a:extLst>
          </p:cNvPr>
          <p:cNvGrpSpPr/>
          <p:nvPr/>
        </p:nvGrpSpPr>
        <p:grpSpPr>
          <a:xfrm>
            <a:off x="5623283" y="3094347"/>
            <a:ext cx="945434" cy="709074"/>
            <a:chOff x="2005532" y="3070858"/>
            <a:chExt cx="945434" cy="709074"/>
          </a:xfrm>
        </p:grpSpPr>
        <p:grpSp>
          <p:nvGrpSpPr>
            <p:cNvPr id="105" name="Group 104">
              <a:extLst>
                <a:ext uri="{FF2B5EF4-FFF2-40B4-BE49-F238E27FC236}">
                  <a16:creationId xmlns:a16="http://schemas.microsoft.com/office/drawing/2014/main" id="{4BC0A2C4-E1C3-46CE-9C2D-7C9B033EBC99}"/>
                </a:ext>
              </a:extLst>
            </p:cNvPr>
            <p:cNvGrpSpPr/>
            <p:nvPr/>
          </p:nvGrpSpPr>
          <p:grpSpPr>
            <a:xfrm>
              <a:off x="2005532" y="3070858"/>
              <a:ext cx="945434" cy="709074"/>
              <a:chOff x="2087865" y="3132607"/>
              <a:chExt cx="780768" cy="585576"/>
            </a:xfrm>
          </p:grpSpPr>
          <p:sp>
            <p:nvSpPr>
              <p:cNvPr id="116" name="Rectangle 401">
                <a:extLst>
                  <a:ext uri="{FF2B5EF4-FFF2-40B4-BE49-F238E27FC236}">
                    <a16:creationId xmlns:a16="http://schemas.microsoft.com/office/drawing/2014/main" id="{604CA953-773D-459F-8397-4CECC41F5495}"/>
                  </a:ext>
                </a:extLst>
              </p:cNvPr>
              <p:cNvSpPr>
                <a:spLocks noChangeArrowheads="1"/>
              </p:cNvSpPr>
              <p:nvPr/>
            </p:nvSpPr>
            <p:spPr bwMode="auto">
              <a:xfrm flipH="1">
                <a:off x="2087865" y="3132607"/>
                <a:ext cx="780768" cy="72571"/>
              </a:xfrm>
              <a:prstGeom prst="rect">
                <a:avLst/>
              </a:prstGeom>
              <a:solidFill>
                <a:srgbClr val="FFFFFF"/>
              </a:solid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7" name="Rectangle 402">
                <a:extLst>
                  <a:ext uri="{FF2B5EF4-FFF2-40B4-BE49-F238E27FC236}">
                    <a16:creationId xmlns:a16="http://schemas.microsoft.com/office/drawing/2014/main" id="{42A6B5E0-9761-452F-A718-AD12488DB35D}"/>
                  </a:ext>
                </a:extLst>
              </p:cNvPr>
              <p:cNvSpPr>
                <a:spLocks noChangeArrowheads="1"/>
              </p:cNvSpPr>
              <p:nvPr/>
            </p:nvSpPr>
            <p:spPr bwMode="auto">
              <a:xfrm flipH="1">
                <a:off x="2087865" y="3205178"/>
                <a:ext cx="780768" cy="513005"/>
              </a:xfrm>
              <a:prstGeom prst="rect">
                <a:avLst/>
              </a:prstGeom>
              <a:noFill/>
              <a:ln w="12700">
                <a:solidFill>
                  <a:schemeClr val="tx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Oval 403">
                <a:extLst>
                  <a:ext uri="{FF2B5EF4-FFF2-40B4-BE49-F238E27FC236}">
                    <a16:creationId xmlns:a16="http://schemas.microsoft.com/office/drawing/2014/main" id="{39B8AE2B-2AC4-42D0-89AA-D27B6FFC0733}"/>
                  </a:ext>
                </a:extLst>
              </p:cNvPr>
              <p:cNvSpPr>
                <a:spLocks noChangeArrowheads="1"/>
              </p:cNvSpPr>
              <p:nvPr/>
            </p:nvSpPr>
            <p:spPr bwMode="auto">
              <a:xfrm flipH="1">
                <a:off x="2818584"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Oval 404">
                <a:extLst>
                  <a:ext uri="{FF2B5EF4-FFF2-40B4-BE49-F238E27FC236}">
                    <a16:creationId xmlns:a16="http://schemas.microsoft.com/office/drawing/2014/main" id="{BF38319F-C1B2-427F-8E09-C625C436EF7C}"/>
                  </a:ext>
                </a:extLst>
              </p:cNvPr>
              <p:cNvSpPr>
                <a:spLocks noChangeArrowheads="1"/>
              </p:cNvSpPr>
              <p:nvPr/>
            </p:nvSpPr>
            <p:spPr bwMode="auto">
              <a:xfrm flipH="1">
                <a:off x="2783549"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Oval 405">
                <a:extLst>
                  <a:ext uri="{FF2B5EF4-FFF2-40B4-BE49-F238E27FC236}">
                    <a16:creationId xmlns:a16="http://schemas.microsoft.com/office/drawing/2014/main" id="{4DBC8F92-7339-4442-BD54-F19BAD99CE12}"/>
                  </a:ext>
                </a:extLst>
              </p:cNvPr>
              <p:cNvSpPr>
                <a:spLocks noChangeArrowheads="1"/>
              </p:cNvSpPr>
              <p:nvPr/>
            </p:nvSpPr>
            <p:spPr bwMode="auto">
              <a:xfrm flipH="1">
                <a:off x="2746012" y="3157632"/>
                <a:ext cx="25025" cy="250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06" name="Group 59">
              <a:extLst>
                <a:ext uri="{FF2B5EF4-FFF2-40B4-BE49-F238E27FC236}">
                  <a16:creationId xmlns:a16="http://schemas.microsoft.com/office/drawing/2014/main" id="{3E5874A0-12C8-4459-98F5-BD06CC2B52B9}"/>
                </a:ext>
              </a:extLst>
            </p:cNvPr>
            <p:cNvGrpSpPr>
              <a:grpSpLocks noChangeAspect="1"/>
            </p:cNvGrpSpPr>
            <p:nvPr/>
          </p:nvGrpSpPr>
          <p:grpSpPr bwMode="auto">
            <a:xfrm>
              <a:off x="2530840" y="3252657"/>
              <a:ext cx="308332" cy="308332"/>
              <a:chOff x="4013" y="2783"/>
              <a:chExt cx="312" cy="312"/>
            </a:xfrm>
          </p:grpSpPr>
          <p:sp>
            <p:nvSpPr>
              <p:cNvPr id="111" name="AutoShape 58">
                <a:extLst>
                  <a:ext uri="{FF2B5EF4-FFF2-40B4-BE49-F238E27FC236}">
                    <a16:creationId xmlns:a16="http://schemas.microsoft.com/office/drawing/2014/main" id="{145B02BD-15D7-4195-B8ED-55C72DE5C3D1}"/>
                  </a:ext>
                </a:extLst>
              </p:cNvPr>
              <p:cNvSpPr>
                <a:spLocks noChangeAspect="1" noChangeArrowheads="1" noTextEdit="1"/>
              </p:cNvSpPr>
              <p:nvPr/>
            </p:nvSpPr>
            <p:spPr bwMode="auto">
              <a:xfrm>
                <a:off x="4013" y="2783"/>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Rectangle 60">
                <a:extLst>
                  <a:ext uri="{FF2B5EF4-FFF2-40B4-BE49-F238E27FC236}">
                    <a16:creationId xmlns:a16="http://schemas.microsoft.com/office/drawing/2014/main" id="{C4C7A981-83C8-4D4C-A56B-78227D55922C}"/>
                  </a:ext>
                </a:extLst>
              </p:cNvPr>
              <p:cNvSpPr>
                <a:spLocks noChangeArrowheads="1"/>
              </p:cNvSpPr>
              <p:nvPr/>
            </p:nvSpPr>
            <p:spPr bwMode="auto">
              <a:xfrm>
                <a:off x="4013" y="2784"/>
                <a:ext cx="312" cy="3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Rectangle 61">
                <a:extLst>
                  <a:ext uri="{FF2B5EF4-FFF2-40B4-BE49-F238E27FC236}">
                    <a16:creationId xmlns:a16="http://schemas.microsoft.com/office/drawing/2014/main" id="{B62DA40E-18B0-438E-9E14-19B997A0D373}"/>
                  </a:ext>
                </a:extLst>
              </p:cNvPr>
              <p:cNvSpPr>
                <a:spLocks noChangeArrowheads="1"/>
              </p:cNvSpPr>
              <p:nvPr/>
            </p:nvSpPr>
            <p:spPr bwMode="auto">
              <a:xfrm>
                <a:off x="4013" y="2783"/>
                <a:ext cx="312" cy="3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Freeform 62">
                <a:extLst>
                  <a:ext uri="{FF2B5EF4-FFF2-40B4-BE49-F238E27FC236}">
                    <a16:creationId xmlns:a16="http://schemas.microsoft.com/office/drawing/2014/main" id="{FDA1853E-39FD-49F2-8C3E-CFDD4C015258}"/>
                  </a:ext>
                </a:extLst>
              </p:cNvPr>
              <p:cNvSpPr>
                <a:spLocks/>
              </p:cNvSpPr>
              <p:nvPr/>
            </p:nvSpPr>
            <p:spPr bwMode="auto">
              <a:xfrm>
                <a:off x="4013" y="2900"/>
                <a:ext cx="312" cy="195"/>
              </a:xfrm>
              <a:custGeom>
                <a:avLst/>
                <a:gdLst>
                  <a:gd name="T0" fmla="*/ 263 w 312"/>
                  <a:gd name="T1" fmla="*/ 78 h 195"/>
                  <a:gd name="T2" fmla="*/ 214 w 312"/>
                  <a:gd name="T3" fmla="*/ 127 h 195"/>
                  <a:gd name="T4" fmla="*/ 88 w 312"/>
                  <a:gd name="T5" fmla="*/ 0 h 195"/>
                  <a:gd name="T6" fmla="*/ 0 w 312"/>
                  <a:gd name="T7" fmla="*/ 88 h 195"/>
                  <a:gd name="T8" fmla="*/ 0 w 312"/>
                  <a:gd name="T9" fmla="*/ 195 h 195"/>
                  <a:gd name="T10" fmla="*/ 88 w 312"/>
                  <a:gd name="T11" fmla="*/ 195 h 195"/>
                  <a:gd name="T12" fmla="*/ 146 w 312"/>
                  <a:gd name="T13" fmla="*/ 195 h 195"/>
                  <a:gd name="T14" fmla="*/ 263 w 312"/>
                  <a:gd name="T15" fmla="*/ 195 h 195"/>
                  <a:gd name="T16" fmla="*/ 282 w 312"/>
                  <a:gd name="T17" fmla="*/ 195 h 195"/>
                  <a:gd name="T18" fmla="*/ 312 w 312"/>
                  <a:gd name="T19" fmla="*/ 195 h 195"/>
                  <a:gd name="T20" fmla="*/ 312 w 312"/>
                  <a:gd name="T21" fmla="*/ 126 h 195"/>
                  <a:gd name="T22" fmla="*/ 263 w 312"/>
                  <a:gd name="T23"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95">
                    <a:moveTo>
                      <a:pt x="263" y="78"/>
                    </a:moveTo>
                    <a:lnTo>
                      <a:pt x="214" y="127"/>
                    </a:lnTo>
                    <a:lnTo>
                      <a:pt x="88" y="0"/>
                    </a:lnTo>
                    <a:lnTo>
                      <a:pt x="0" y="88"/>
                    </a:lnTo>
                    <a:lnTo>
                      <a:pt x="0" y="195"/>
                    </a:lnTo>
                    <a:lnTo>
                      <a:pt x="88" y="195"/>
                    </a:lnTo>
                    <a:lnTo>
                      <a:pt x="146" y="195"/>
                    </a:lnTo>
                    <a:lnTo>
                      <a:pt x="263" y="195"/>
                    </a:lnTo>
                    <a:lnTo>
                      <a:pt x="282" y="195"/>
                    </a:lnTo>
                    <a:lnTo>
                      <a:pt x="312" y="195"/>
                    </a:lnTo>
                    <a:lnTo>
                      <a:pt x="312" y="126"/>
                    </a:lnTo>
                    <a:lnTo>
                      <a:pt x="263"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5" name="Oval 63">
                <a:extLst>
                  <a:ext uri="{FF2B5EF4-FFF2-40B4-BE49-F238E27FC236}">
                    <a16:creationId xmlns:a16="http://schemas.microsoft.com/office/drawing/2014/main" id="{339DB3EE-9DD9-45D5-B835-E17478868555}"/>
                  </a:ext>
                </a:extLst>
              </p:cNvPr>
              <p:cNvSpPr>
                <a:spLocks noChangeArrowheads="1"/>
              </p:cNvSpPr>
              <p:nvPr/>
            </p:nvSpPr>
            <p:spPr bwMode="auto">
              <a:xfrm>
                <a:off x="4198" y="2822"/>
                <a:ext cx="88" cy="88"/>
              </a:xfrm>
              <a:prstGeom prst="ellipse">
                <a:avLst/>
              </a:pr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07" name="Rectangle 106">
              <a:extLst>
                <a:ext uri="{FF2B5EF4-FFF2-40B4-BE49-F238E27FC236}">
                  <a16:creationId xmlns:a16="http://schemas.microsoft.com/office/drawing/2014/main" id="{FDEF0BF7-4166-4299-A575-89F61279B864}"/>
                </a:ext>
              </a:extLst>
            </p:cNvPr>
            <p:cNvSpPr/>
            <p:nvPr/>
          </p:nvSpPr>
          <p:spPr bwMode="auto">
            <a:xfrm flipH="1">
              <a:off x="2066366" y="3656928"/>
              <a:ext cx="650981"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B4B8208C-6C05-4A0F-85AA-90BB35D802C6}"/>
                </a:ext>
              </a:extLst>
            </p:cNvPr>
            <p:cNvSpPr/>
            <p:nvPr/>
          </p:nvSpPr>
          <p:spPr bwMode="auto">
            <a:xfrm flipH="1">
              <a:off x="2066369" y="3546511"/>
              <a:ext cx="297192" cy="497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99589596-7443-4A31-88DD-50279046F2F3}"/>
                </a:ext>
              </a:extLst>
            </p:cNvPr>
            <p:cNvSpPr/>
            <p:nvPr/>
          </p:nvSpPr>
          <p:spPr bwMode="auto">
            <a:xfrm flipH="1">
              <a:off x="2066365" y="3437305"/>
              <a:ext cx="347546" cy="485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A40C352D-B039-42AE-9CC7-56EC0E58C431}"/>
                </a:ext>
              </a:extLst>
            </p:cNvPr>
            <p:cNvSpPr/>
            <p:nvPr/>
          </p:nvSpPr>
          <p:spPr bwMode="auto">
            <a:xfrm flipH="1">
              <a:off x="2066369" y="3329080"/>
              <a:ext cx="250572" cy="47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1" name="Rectangle 70">
            <a:extLst>
              <a:ext uri="{FF2B5EF4-FFF2-40B4-BE49-F238E27FC236}">
                <a16:creationId xmlns:a16="http://schemas.microsoft.com/office/drawing/2014/main" id="{50A0ADCA-9BC7-49C2-AE76-3A1D178F9F29}"/>
              </a:ext>
            </a:extLst>
          </p:cNvPr>
          <p:cNvSpPr/>
          <p:nvPr/>
        </p:nvSpPr>
        <p:spPr bwMode="auto">
          <a:xfrm>
            <a:off x="4570192" y="2383877"/>
            <a:ext cx="7036591" cy="3155283"/>
          </a:xfrm>
          <a:prstGeom prst="rect">
            <a:avLst/>
          </a:prstGeom>
          <a:solidFill>
            <a:srgbClr val="000000">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54234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 Placeholder 6">
            <a:extLst>
              <a:ext uri="{FF2B5EF4-FFF2-40B4-BE49-F238E27FC236}">
                <a16:creationId xmlns:a16="http://schemas.microsoft.com/office/drawing/2014/main" id="{5320DD57-DF11-4EFD-B471-799208949D23}"/>
              </a:ext>
            </a:extLst>
          </p:cNvPr>
          <p:cNvSpPr txBox="1">
            <a:spLocks/>
          </p:cNvSpPr>
          <p:nvPr/>
        </p:nvSpPr>
        <p:spPr>
          <a:xfrm>
            <a:off x="339035" y="4578333"/>
            <a:ext cx="3200400" cy="61555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Automated</a:t>
            </a:r>
            <a:b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br>
            <a: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machine learning UI</a:t>
            </a:r>
          </a:p>
        </p:txBody>
      </p:sp>
      <p:sp>
        <p:nvSpPr>
          <p:cNvPr id="321" name="Text Placeholder 10">
            <a:extLst>
              <a:ext uri="{FF2B5EF4-FFF2-40B4-BE49-F238E27FC236}">
                <a16:creationId xmlns:a16="http://schemas.microsoft.com/office/drawing/2014/main" id="{B220FFE1-8770-45D9-A7B8-D5B01D26E9B0}"/>
              </a:ext>
            </a:extLst>
          </p:cNvPr>
          <p:cNvSpPr txBox="1">
            <a:spLocks/>
          </p:cNvSpPr>
          <p:nvPr/>
        </p:nvSpPr>
        <p:spPr>
          <a:xfrm>
            <a:off x="4291575" y="4578333"/>
            <a:ext cx="3200400" cy="61555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Azure Machine Learning designer</a:t>
            </a:r>
          </a:p>
        </p:txBody>
      </p:sp>
      <p:sp>
        <p:nvSpPr>
          <p:cNvPr id="322" name="Text Placeholder 11">
            <a:extLst>
              <a:ext uri="{FF2B5EF4-FFF2-40B4-BE49-F238E27FC236}">
                <a16:creationId xmlns:a16="http://schemas.microsoft.com/office/drawing/2014/main" id="{FA6E2A8F-8022-485D-A201-3F3FE26CA8A2}"/>
              </a:ext>
            </a:extLst>
          </p:cNvPr>
          <p:cNvSpPr txBox="1">
            <a:spLocks/>
          </p:cNvSpPr>
          <p:nvPr/>
        </p:nvSpPr>
        <p:spPr>
          <a:xfrm>
            <a:off x="8322629" y="4520689"/>
            <a:ext cx="334108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Machine learning notebooks</a:t>
            </a:r>
          </a:p>
        </p:txBody>
      </p:sp>
      <p:sp>
        <p:nvSpPr>
          <p:cNvPr id="3" name="Title 2">
            <a:extLst>
              <a:ext uri="{FF2B5EF4-FFF2-40B4-BE49-F238E27FC236}">
                <a16:creationId xmlns:a16="http://schemas.microsoft.com/office/drawing/2014/main" id="{53903AE2-23A4-4562-89AF-C76BDE7399EE}"/>
              </a:ext>
            </a:extLst>
          </p:cNvPr>
          <p:cNvSpPr>
            <a:spLocks noGrp="1"/>
          </p:cNvSpPr>
          <p:nvPr>
            <p:ph type="title"/>
          </p:nvPr>
        </p:nvSpPr>
        <p:spPr/>
        <p:txBody>
          <a:bodyPr/>
          <a:lstStyle/>
          <a:p>
            <a:r>
              <a:rPr lang="en-US">
                <a:solidFill>
                  <a:schemeClr val="tx1"/>
                </a:solidFill>
              </a:rPr>
              <a:t>Azure Machine Learning</a:t>
            </a:r>
          </a:p>
        </p:txBody>
      </p:sp>
      <p:sp>
        <p:nvSpPr>
          <p:cNvPr id="7" name="Text Placeholder 6">
            <a:extLst>
              <a:ext uri="{FF2B5EF4-FFF2-40B4-BE49-F238E27FC236}">
                <a16:creationId xmlns:a16="http://schemas.microsoft.com/office/drawing/2014/main" id="{0E106580-3C39-4E40-B950-2A4D54EF16B1}"/>
              </a:ext>
            </a:extLst>
          </p:cNvPr>
          <p:cNvSpPr>
            <a:spLocks noGrp="1"/>
          </p:cNvSpPr>
          <p:nvPr>
            <p:ph type="body" sz="quarter" idx="11"/>
          </p:nvPr>
        </p:nvSpPr>
        <p:spPr/>
        <p:txBody>
          <a:bodyPr/>
          <a:lstStyle/>
          <a:p>
            <a:r>
              <a:rPr lang="en-US"/>
              <a:t>For all skill levels</a:t>
            </a:r>
          </a:p>
        </p:txBody>
      </p:sp>
      <p:pic>
        <p:nvPicPr>
          <p:cNvPr id="6" name="Picture 5">
            <a:extLst>
              <a:ext uri="{FF2B5EF4-FFF2-40B4-BE49-F238E27FC236}">
                <a16:creationId xmlns:a16="http://schemas.microsoft.com/office/drawing/2014/main" id="{78DFE3A2-B4DE-4BDE-916C-7FA7FCE290D9}"/>
              </a:ext>
            </a:extLst>
          </p:cNvPr>
          <p:cNvPicPr>
            <a:picLocks noChangeAspect="1"/>
          </p:cNvPicPr>
          <p:nvPr/>
        </p:nvPicPr>
        <p:blipFill>
          <a:blip r:embed="rId3"/>
          <a:stretch>
            <a:fillRect/>
          </a:stretch>
        </p:blipFill>
        <p:spPr>
          <a:xfrm>
            <a:off x="256768" y="1874416"/>
            <a:ext cx="3511504" cy="2497528"/>
          </a:xfrm>
          <a:prstGeom prst="rect">
            <a:avLst/>
          </a:prstGeom>
        </p:spPr>
      </p:pic>
      <p:pic>
        <p:nvPicPr>
          <p:cNvPr id="10" name="Picture 9">
            <a:extLst>
              <a:ext uri="{FF2B5EF4-FFF2-40B4-BE49-F238E27FC236}">
                <a16:creationId xmlns:a16="http://schemas.microsoft.com/office/drawing/2014/main" id="{6942DFAD-0A8B-4149-A343-56C139456E89}"/>
              </a:ext>
            </a:extLst>
          </p:cNvPr>
          <p:cNvPicPr>
            <a:picLocks noChangeAspect="1"/>
          </p:cNvPicPr>
          <p:nvPr/>
        </p:nvPicPr>
        <p:blipFill>
          <a:blip r:embed="rId4"/>
          <a:stretch>
            <a:fillRect/>
          </a:stretch>
        </p:blipFill>
        <p:spPr>
          <a:xfrm>
            <a:off x="8051109" y="1880260"/>
            <a:ext cx="3884123" cy="2485839"/>
          </a:xfrm>
          <a:prstGeom prst="rect">
            <a:avLst/>
          </a:prstGeom>
        </p:spPr>
      </p:pic>
      <p:pic>
        <p:nvPicPr>
          <p:cNvPr id="11" name="Picture 10">
            <a:extLst>
              <a:ext uri="{FF2B5EF4-FFF2-40B4-BE49-F238E27FC236}">
                <a16:creationId xmlns:a16="http://schemas.microsoft.com/office/drawing/2014/main" id="{53C6201E-F556-4D26-87C7-42174B0F1707}"/>
              </a:ext>
            </a:extLst>
          </p:cNvPr>
          <p:cNvPicPr>
            <a:picLocks noChangeAspect="1"/>
          </p:cNvPicPr>
          <p:nvPr/>
        </p:nvPicPr>
        <p:blipFill>
          <a:blip r:embed="rId5"/>
          <a:stretch>
            <a:fillRect/>
          </a:stretch>
        </p:blipFill>
        <p:spPr>
          <a:xfrm>
            <a:off x="3916204" y="1869899"/>
            <a:ext cx="4001824" cy="2497528"/>
          </a:xfrm>
          <a:prstGeom prst="rect">
            <a:avLst/>
          </a:prstGeom>
        </p:spPr>
      </p:pic>
    </p:spTree>
    <p:extLst>
      <p:ext uri="{BB962C8B-B14F-4D97-AF65-F5344CB8AC3E}">
        <p14:creationId xmlns:p14="http://schemas.microsoft.com/office/powerpoint/2010/main" val="896493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77" name="Graphic 3" descr="Close">
            <a:extLst>
              <a:ext uri="{FF2B5EF4-FFF2-40B4-BE49-F238E27FC236}">
                <a16:creationId xmlns:a16="http://schemas.microsoft.com/office/drawing/2014/main" id="{2696C382-B2E4-4F00-B59B-5C7243978FED}"/>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Graphic 3" descr="Close">
            <a:extLst>
              <a:ext uri="{FF2B5EF4-FFF2-40B4-BE49-F238E27FC236}">
                <a16:creationId xmlns:a16="http://schemas.microsoft.com/office/drawing/2014/main" id="{7A892154-A5CB-4885-8857-CCA98A539AA6}"/>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81BE7537-0685-4142-912A-3197ADAB721C}"/>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02DDBC3B-7972-4BCA-83E0-1C316C75CF34}"/>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a:solidFill>
                  <a:schemeClr val="tx1"/>
                </a:solidFill>
              </a:rPr>
              <a:t>MLOps with Azure Machine Learning</a:t>
            </a:r>
          </a:p>
        </p:txBody>
      </p:sp>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742668" y="6217408"/>
            <a:ext cx="305548" cy="305548"/>
          </a:xfrm>
          <a:prstGeom prst="rect">
            <a:avLst/>
          </a:prstGeom>
        </p:spPr>
      </p:pic>
      <p:sp>
        <p:nvSpPr>
          <p:cNvPr id="71" name="Rectangle 1">
            <a:extLst>
              <a:ext uri="{FF2B5EF4-FFF2-40B4-BE49-F238E27FC236}">
                <a16:creationId xmlns:a16="http://schemas.microsoft.com/office/drawing/2014/main" id="{DD1B91A0-3831-455A-93B4-BC715CA7212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Validate model</a:t>
            </a:r>
          </a:p>
        </p:txBody>
      </p:sp>
      <p:sp>
        <p:nvSpPr>
          <p:cNvPr id="74" name="TextBox 73">
            <a:extLst>
              <a:ext uri="{FF2B5EF4-FFF2-40B4-BE49-F238E27FC236}">
                <a16:creationId xmlns:a16="http://schemas.microsoft.com/office/drawing/2014/main" id="{640BF6DE-D222-4654-A0C3-4B6F8A42FCFD}"/>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Deploy model</a:t>
            </a:r>
          </a:p>
        </p:txBody>
      </p:sp>
      <p:sp>
        <p:nvSpPr>
          <p:cNvPr id="78" name="TextBox 77">
            <a:extLst>
              <a:ext uri="{FF2B5EF4-FFF2-40B4-BE49-F238E27FC236}">
                <a16:creationId xmlns:a16="http://schemas.microsoft.com/office/drawing/2014/main" id="{F926CDFA-A54E-4BFC-AE07-6D5EB60E4691}"/>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Retrain model</a:t>
            </a:r>
          </a:p>
        </p:txBody>
      </p:sp>
      <p:cxnSp>
        <p:nvCxnSpPr>
          <p:cNvPr id="88" name="Connector: Elbow 87">
            <a:extLst>
              <a:ext uri="{FF2B5EF4-FFF2-40B4-BE49-F238E27FC236}">
                <a16:creationId xmlns:a16="http://schemas.microsoft.com/office/drawing/2014/main" id="{0DA33A84-2D0F-4F79-8C18-666998EF69A4}"/>
              </a:ext>
            </a:extLst>
          </p:cNvPr>
          <p:cNvCxnSpPr>
            <a:cxnSpLocks/>
            <a:stCxn id="79" idx="1"/>
            <a:endCxn id="72"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Lst>
          </p:cNvPr>
          <p:cNvCxnSpPr>
            <a:cxnSpLocks/>
            <a:endCxn id="79"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995D1D4-A916-498E-ABD4-A5AF95C07FA8}"/>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06" name="TextBox 105">
            <a:extLst>
              <a:ext uri="{FF2B5EF4-FFF2-40B4-BE49-F238E27FC236}">
                <a16:creationId xmlns:a16="http://schemas.microsoft.com/office/drawing/2014/main" id="{FA816544-D9CB-49D6-A620-4B0C65BFCC06}"/>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37" name="TextBox 136">
            <a:extLst>
              <a:ext uri="{FF2B5EF4-FFF2-40B4-BE49-F238E27FC236}">
                <a16:creationId xmlns:a16="http://schemas.microsoft.com/office/drawing/2014/main" id="{FD5FBBC9-AF29-4E1F-8A22-F9EBDD1EF2A4}"/>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38" name="TextBox 137">
            <a:extLst>
              <a:ext uri="{FF2B5EF4-FFF2-40B4-BE49-F238E27FC236}">
                <a16:creationId xmlns:a16="http://schemas.microsoft.com/office/drawing/2014/main" id="{1D358304-49D3-4C5D-9133-D543EBA4EB4F}"/>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39" name="TextBox 138">
            <a:extLst>
              <a:ext uri="{FF2B5EF4-FFF2-40B4-BE49-F238E27FC236}">
                <a16:creationId xmlns:a16="http://schemas.microsoft.com/office/drawing/2014/main" id="{8CB482E7-CC34-46B5-B9B1-BF269389FAE8}"/>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40" name="Straight Arrow Connector 139">
            <a:extLst>
              <a:ext uri="{FF2B5EF4-FFF2-40B4-BE49-F238E27FC236}">
                <a16:creationId xmlns:a16="http://schemas.microsoft.com/office/drawing/2014/main" id="{BFAAC287-A2A7-4218-9A5C-359D1D884A4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Lst>
          </p:cNvPr>
          <p:cNvGrpSpPr/>
          <p:nvPr/>
        </p:nvGrpSpPr>
        <p:grpSpPr>
          <a:xfrm>
            <a:off x="3034411" y="2271607"/>
            <a:ext cx="642716" cy="643947"/>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prstClr val="white"/>
                  </a:solidFill>
                  <a:effectLst/>
                  <a:uLnTx/>
                  <a:uFillTx/>
                  <a:latin typeface="Segoe UI"/>
                  <a:ea typeface="+mn-ea"/>
                  <a:cs typeface="+mn-cs"/>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prstClr val="white"/>
                  </a:solidFill>
                  <a:effectLst/>
                  <a:uLnTx/>
                  <a:uFillTx/>
                  <a:latin typeface="Segoe UI"/>
                  <a:ea typeface="+mn-ea"/>
                  <a:cs typeface="+mn-cs"/>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prstClr val="white"/>
                  </a:solidFill>
                  <a:effectLst/>
                  <a:uLnTx/>
                  <a:uFillTx/>
                  <a:latin typeface="Segoe UI"/>
                  <a:ea typeface="+mn-ea"/>
                  <a:cs typeface="+mn-cs"/>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prstClr val="white"/>
                  </a:solidFill>
                  <a:effectLst/>
                  <a:uLnTx/>
                  <a:uFillTx/>
                  <a:latin typeface="Segoe UI"/>
                  <a:ea typeface="+mn-ea"/>
                  <a:cs typeface="+mn-cs"/>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prstClr val="white"/>
                  </a:solidFill>
                  <a:effectLst/>
                  <a:uLnTx/>
                  <a:uFillTx/>
                  <a:latin typeface="Segoe UI"/>
                  <a:ea typeface="+mn-ea"/>
                  <a:cs typeface="+mn-cs"/>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prstClr val="white"/>
                  </a:solidFill>
                  <a:effectLst/>
                  <a:uLnTx/>
                  <a:uFillTx/>
                  <a:latin typeface="Segoe UI"/>
                  <a:ea typeface="+mn-ea"/>
                  <a:cs typeface="+mn-cs"/>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prstClr val="white"/>
                  </a:solidFill>
                  <a:effectLst/>
                  <a:uLnTx/>
                  <a:uFillTx/>
                  <a:latin typeface="Segoe UI"/>
                  <a:ea typeface="+mn-ea"/>
                  <a:cs typeface="+mn-cs"/>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prstClr val="white"/>
                  </a:solidFill>
                  <a:effectLst/>
                  <a:uLnTx/>
                  <a:uFillTx/>
                  <a:latin typeface="Segoe UI"/>
                  <a:ea typeface="+mn-ea"/>
                  <a:cs typeface="+mn-cs"/>
                </a:endParaRPr>
              </a:p>
            </p:txBody>
          </p:sp>
        </p:grpSp>
      </p:grpSp>
      <p:pic>
        <p:nvPicPr>
          <p:cNvPr id="156" name="Picture 6">
            <a:extLst>
              <a:ext uri="{FF2B5EF4-FFF2-40B4-BE49-F238E27FC236}">
                <a16:creationId xmlns:a16="http://schemas.microsoft.com/office/drawing/2014/main" id="{4AC7510A-6CE4-4315-8197-4CB4E3940C24}"/>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7" name="Picture 12">
            <a:extLst>
              <a:ext uri="{FF2B5EF4-FFF2-40B4-BE49-F238E27FC236}">
                <a16:creationId xmlns:a16="http://schemas.microsoft.com/office/drawing/2014/main" id="{8772450E-8BAA-46B6-9A5E-3D579AF59EBC}"/>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8" name="Graphic 157">
            <a:extLst>
              <a:ext uri="{FF2B5EF4-FFF2-40B4-BE49-F238E27FC236}">
                <a16:creationId xmlns:a16="http://schemas.microsoft.com/office/drawing/2014/main" id="{341DDEC5-C980-44C9-91DB-59859F6ADB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913A2C01-2470-43B6-ACE7-0BA54F0B7B60}"/>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using Azure DevOps </a:t>
            </a:r>
          </a:p>
        </p:txBody>
      </p:sp>
      <p:grpSp>
        <p:nvGrpSpPr>
          <p:cNvPr id="76" name="Group 75">
            <a:extLst>
              <a:ext uri="{FF2B5EF4-FFF2-40B4-BE49-F238E27FC236}">
                <a16:creationId xmlns:a16="http://schemas.microsoft.com/office/drawing/2014/main" id="{FA997715-9AE9-4185-A159-FFAA9BB9C936}"/>
              </a:ext>
            </a:extLst>
          </p:cNvPr>
          <p:cNvGrpSpPr/>
          <p:nvPr/>
        </p:nvGrpSpPr>
        <p:grpSpPr>
          <a:xfrm>
            <a:off x="1057501" y="2340616"/>
            <a:ext cx="485888" cy="564792"/>
            <a:chOff x="6185695" y="5061756"/>
            <a:chExt cx="742515" cy="863093"/>
          </a:xfrm>
          <a:solidFill>
            <a:schemeClr val="tx1"/>
          </a:solidFill>
        </p:grpSpPr>
        <p:sp>
          <p:nvSpPr>
            <p:cNvPr id="81" name="Oval 69">
              <a:extLst>
                <a:ext uri="{FF2B5EF4-FFF2-40B4-BE49-F238E27FC236}">
                  <a16:creationId xmlns:a16="http://schemas.microsoft.com/office/drawing/2014/main" id="{0FB2CE48-3C34-4288-AC15-C5275B02513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Freeform 70">
              <a:extLst>
                <a:ext uri="{FF2B5EF4-FFF2-40B4-BE49-F238E27FC236}">
                  <a16:creationId xmlns:a16="http://schemas.microsoft.com/office/drawing/2014/main" id="{B640E4BD-19A9-4B56-B284-ED832BD86A74}"/>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8EE43C41-02FB-4193-B6D3-208E85A456A1}"/>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Azure Machine Learning</a:t>
            </a:r>
          </a:p>
        </p:txBody>
      </p:sp>
      <p:grpSp>
        <p:nvGrpSpPr>
          <p:cNvPr id="84" name="Group 83">
            <a:extLst>
              <a:ext uri="{FF2B5EF4-FFF2-40B4-BE49-F238E27FC236}">
                <a16:creationId xmlns:a16="http://schemas.microsoft.com/office/drawing/2014/main" id="{602D5255-3C88-4D0D-BAB5-38E7665572A1}"/>
              </a:ext>
            </a:extLst>
          </p:cNvPr>
          <p:cNvGrpSpPr/>
          <p:nvPr/>
        </p:nvGrpSpPr>
        <p:grpSpPr>
          <a:xfrm>
            <a:off x="1057501" y="4052851"/>
            <a:ext cx="485888" cy="564792"/>
            <a:chOff x="6185695" y="5061756"/>
            <a:chExt cx="742515" cy="863093"/>
          </a:xfrm>
        </p:grpSpPr>
        <p:sp>
          <p:nvSpPr>
            <p:cNvPr id="85" name="Oval 69">
              <a:extLst>
                <a:ext uri="{FF2B5EF4-FFF2-40B4-BE49-F238E27FC236}">
                  <a16:creationId xmlns:a16="http://schemas.microsoft.com/office/drawing/2014/main" id="{9727B6A7-71BD-4B76-93A0-D008778A8CA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Freeform 70">
              <a:extLst>
                <a:ext uri="{FF2B5EF4-FFF2-40B4-BE49-F238E27FC236}">
                  <a16:creationId xmlns:a16="http://schemas.microsoft.com/office/drawing/2014/main" id="{CBA714C2-3B37-44FC-8386-A1052D5648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E3744F2B-07F6-4FDD-8CCC-1188C49E1953}"/>
              </a:ext>
            </a:extLst>
          </p:cNvPr>
          <p:cNvGrpSpPr/>
          <p:nvPr/>
        </p:nvGrpSpPr>
        <p:grpSpPr>
          <a:xfrm>
            <a:off x="10208041" y="2264566"/>
            <a:ext cx="646260" cy="646260"/>
            <a:chOff x="9897614" y="3471418"/>
            <a:chExt cx="1414462" cy="1414463"/>
          </a:xfrm>
        </p:grpSpPr>
        <p:sp>
          <p:nvSpPr>
            <p:cNvPr id="90" name="Donut 67">
              <a:extLst>
                <a:ext uri="{FF2B5EF4-FFF2-40B4-BE49-F238E27FC236}">
                  <a16:creationId xmlns:a16="http://schemas.microsoft.com/office/drawing/2014/main" id="{65B9FA79-3E2B-43C2-9B6D-917A6BF4AF0B}"/>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Donut 67">
              <a:extLst>
                <a:ext uri="{FF2B5EF4-FFF2-40B4-BE49-F238E27FC236}">
                  <a16:creationId xmlns:a16="http://schemas.microsoft.com/office/drawing/2014/main" id="{26101128-D917-4DD5-B95A-DDFC6A1EF75C}"/>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B6044FE9-3572-4EE9-AFEF-0DD13D1185F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prstClr val="white"/>
                </a:solidFill>
                <a:effectLst/>
                <a:uLnTx/>
                <a:uFillTx/>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1A696DDA-D745-42FE-84E3-83653EF0795A}"/>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A5FE6F9-163E-4531-9215-907A8B537E4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503B5ABD-3FC4-49F9-907B-4EB15B000B8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3A90295-77AC-44F9-988C-ABEEE0A9D833}"/>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123F0CA-5E03-49AC-B1E8-CDCB7D33D2C2}"/>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85B54B8-92C6-4D36-84F9-10D8CB5461FC}"/>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30FC170-D6B1-4A3C-A4B7-543448BE1EE6}"/>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F876E031-A7FB-4692-AE3E-81F94F3D572C}"/>
              </a:ext>
            </a:extLst>
          </p:cNvPr>
          <p:cNvSpPr/>
          <p:nvPr/>
        </p:nvSpPr>
        <p:spPr>
          <a:xfrm>
            <a:off x="6330534" y="3978009"/>
            <a:ext cx="4167551"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Audit trail management and model interpretability</a:t>
            </a:r>
          </a:p>
        </p:txBody>
      </p:sp>
    </p:spTree>
    <p:extLst>
      <p:ext uri="{BB962C8B-B14F-4D97-AF65-F5344CB8AC3E}">
        <p14:creationId xmlns:p14="http://schemas.microsoft.com/office/powerpoint/2010/main" val="2032108047"/>
      </p:ext>
    </p:extLst>
  </p:cSld>
  <p:clrMapOvr>
    <a:masterClrMapping/>
  </p:clrMapOvr>
  <p:transition spd="slow">
    <p:strips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F0617ED-376D-4C85-8F92-3F86ED7554A8}"/>
              </a:ext>
            </a:extLst>
          </p:cNvPr>
          <p:cNvSpPr>
            <a:spLocks noGrp="1"/>
          </p:cNvSpPr>
          <p:nvPr>
            <p:ph type="title"/>
          </p:nvPr>
        </p:nvSpPr>
        <p:spPr>
          <a:xfrm>
            <a:off x="588263" y="2760305"/>
            <a:ext cx="4460815" cy="553998"/>
          </a:xfrm>
        </p:spPr>
        <p:txBody>
          <a:bodyPr/>
          <a:lstStyle/>
          <a:p>
            <a:r>
              <a:rPr lang="en-US" dirty="0" smtClean="0"/>
              <a:t>Machine </a:t>
            </a:r>
            <a:r>
              <a:rPr lang="en-US" dirty="0"/>
              <a:t>Learning</a:t>
            </a:r>
          </a:p>
        </p:txBody>
      </p:sp>
      <p:sp>
        <p:nvSpPr>
          <p:cNvPr id="17" name="Text Placeholder 3">
            <a:extLst>
              <a:ext uri="{FF2B5EF4-FFF2-40B4-BE49-F238E27FC236}">
                <a16:creationId xmlns:a16="http://schemas.microsoft.com/office/drawing/2014/main" id="{24D7758E-2492-4508-B641-F203F12FDC90}"/>
              </a:ext>
            </a:extLst>
          </p:cNvPr>
          <p:cNvSpPr>
            <a:spLocks noGrp="1"/>
          </p:cNvSpPr>
          <p:nvPr>
            <p:ph type="body" sz="quarter" idx="10"/>
          </p:nvPr>
        </p:nvSpPr>
        <p:spPr>
          <a:xfrm>
            <a:off x="588963" y="3429000"/>
            <a:ext cx="5046524" cy="1243417"/>
          </a:xfrm>
        </p:spPr>
        <p:txBody>
          <a:bodyPr/>
          <a:lstStyle/>
          <a:p>
            <a:pPr lvl="1"/>
            <a:r>
              <a:rPr lang="en-US" sz="2800">
                <a:solidFill>
                  <a:schemeClr val="accent2"/>
                </a:solidFill>
                <a:cs typeface="Segoe UI" panose="020B0502040204020203" pitchFamily="34" charset="0"/>
              </a:rPr>
              <a:t>Open &amp; Interoperable</a:t>
            </a:r>
          </a:p>
          <a:p>
            <a:pPr lvl="1"/>
            <a:r>
              <a:rPr lang="en-US" sz="1600">
                <a:solidFill>
                  <a:schemeClr val="accent2"/>
                </a:solidFill>
              </a:rPr>
              <a:t>Any toolkit, any framework</a:t>
            </a:r>
          </a:p>
          <a:p>
            <a:endParaRPr lang="en-US"/>
          </a:p>
        </p:txBody>
      </p:sp>
      <p:pic>
        <p:nvPicPr>
          <p:cNvPr id="10" name="Picture 9" descr="A picture containing clipart&#10;&#10;Description automatically generated">
            <a:extLst>
              <a:ext uri="{FF2B5EF4-FFF2-40B4-BE49-F238E27FC236}">
                <a16:creationId xmlns:a16="http://schemas.microsoft.com/office/drawing/2014/main" id="{718E5D76-E835-4C2A-B886-106A6EE711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1320" y="2133713"/>
            <a:ext cx="1591408" cy="433658"/>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C343BD46-2979-4DD8-8D4F-8927DEC07B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7578" y="1981699"/>
            <a:ext cx="1075592" cy="564686"/>
          </a:xfrm>
          <a:prstGeom prst="rect">
            <a:avLst/>
          </a:prstGeom>
        </p:spPr>
      </p:pic>
      <p:pic>
        <p:nvPicPr>
          <p:cNvPr id="12" name="Picture 11" descr="A picture containing object&#10;&#10;Description automatically generated">
            <a:extLst>
              <a:ext uri="{FF2B5EF4-FFF2-40B4-BE49-F238E27FC236}">
                <a16:creationId xmlns:a16="http://schemas.microsoft.com/office/drawing/2014/main" id="{16AF1DF6-E945-4996-BDC3-8C6EF4517695}"/>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33170" y="2099109"/>
            <a:ext cx="1075592" cy="414461"/>
          </a:xfrm>
          <a:prstGeom prst="rect">
            <a:avLst/>
          </a:prstGeom>
        </p:spPr>
      </p:pic>
      <p:pic>
        <p:nvPicPr>
          <p:cNvPr id="13" name="Picture 2" descr="See the source image">
            <a:extLst>
              <a:ext uri="{FF2B5EF4-FFF2-40B4-BE49-F238E27FC236}">
                <a16:creationId xmlns:a16="http://schemas.microsoft.com/office/drawing/2014/main" id="{1CE79E86-2E3D-42BE-A174-D6F4B14DC3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11540" y="2013373"/>
            <a:ext cx="472814" cy="4682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vector graphics&#10;&#10;Description automatically generated">
            <a:extLst>
              <a:ext uri="{FF2B5EF4-FFF2-40B4-BE49-F238E27FC236}">
                <a16:creationId xmlns:a16="http://schemas.microsoft.com/office/drawing/2014/main" id="{B67DDE61-FD47-4C3A-B579-4ACDC1FCC6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9711" y="3142779"/>
            <a:ext cx="934786" cy="934786"/>
          </a:xfrm>
          <a:prstGeom prst="rect">
            <a:avLst/>
          </a:prstGeom>
        </p:spPr>
      </p:pic>
      <p:pic>
        <p:nvPicPr>
          <p:cNvPr id="18" name="Picture 17" descr="A picture containing building, object&#10;&#10;Description automatically generated">
            <a:extLst>
              <a:ext uri="{FF2B5EF4-FFF2-40B4-BE49-F238E27FC236}">
                <a16:creationId xmlns:a16="http://schemas.microsoft.com/office/drawing/2014/main" id="{35A700D9-7BDD-475F-92A3-AB72FE835B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8099" y="3248865"/>
            <a:ext cx="752169" cy="752169"/>
          </a:xfrm>
          <a:prstGeom prst="rect">
            <a:avLst/>
          </a:prstGeom>
        </p:spPr>
      </p:pic>
      <p:pic>
        <p:nvPicPr>
          <p:cNvPr id="19" name="Picture 18" descr="A close up of a logo&#10;&#10;Description automatically generated">
            <a:extLst>
              <a:ext uri="{FF2B5EF4-FFF2-40B4-BE49-F238E27FC236}">
                <a16:creationId xmlns:a16="http://schemas.microsoft.com/office/drawing/2014/main" id="{6D175023-D39C-4970-A3F9-39EC6B8927D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87657" y="3157557"/>
            <a:ext cx="1047766" cy="934787"/>
          </a:xfrm>
          <a:prstGeom prst="rect">
            <a:avLst/>
          </a:prstGeom>
        </p:spPr>
      </p:pic>
      <p:pic>
        <p:nvPicPr>
          <p:cNvPr id="20" name="Picture 19" descr="A close up of a logo&#10;&#10;Description automatically generated">
            <a:extLst>
              <a:ext uri="{FF2B5EF4-FFF2-40B4-BE49-F238E27FC236}">
                <a16:creationId xmlns:a16="http://schemas.microsoft.com/office/drawing/2014/main" id="{C7917EC4-E421-4D80-AF11-49F76DD6C871}"/>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57994" y="4413358"/>
            <a:ext cx="1578219" cy="1100244"/>
          </a:xfrm>
          <a:prstGeom prst="rect">
            <a:avLst/>
          </a:prstGeom>
        </p:spPr>
      </p:pic>
      <p:pic>
        <p:nvPicPr>
          <p:cNvPr id="21" name="Picture 20" descr="A close up of a sign&#10;&#10;Description automatically generated">
            <a:extLst>
              <a:ext uri="{FF2B5EF4-FFF2-40B4-BE49-F238E27FC236}">
                <a16:creationId xmlns:a16="http://schemas.microsoft.com/office/drawing/2014/main" id="{EF0327D2-81BC-403D-82DF-408E4767E3C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28099" y="4736329"/>
            <a:ext cx="709603" cy="549943"/>
          </a:xfrm>
          <a:prstGeom prst="rect">
            <a:avLst/>
          </a:prstGeom>
        </p:spPr>
      </p:pic>
      <p:pic>
        <p:nvPicPr>
          <p:cNvPr id="22" name="Picture 21">
            <a:extLst>
              <a:ext uri="{FF2B5EF4-FFF2-40B4-BE49-F238E27FC236}">
                <a16:creationId xmlns:a16="http://schemas.microsoft.com/office/drawing/2014/main" id="{521CDEB0-C22D-462E-B35E-F3CFBED40EF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31846" y="4741397"/>
            <a:ext cx="544875" cy="544875"/>
          </a:xfrm>
          <a:prstGeom prst="rect">
            <a:avLst/>
          </a:prstGeom>
        </p:spPr>
      </p:pic>
      <p:sp>
        <p:nvSpPr>
          <p:cNvPr id="14" name="TextBox 13">
            <a:extLst>
              <a:ext uri="{FF2B5EF4-FFF2-40B4-BE49-F238E27FC236}">
                <a16:creationId xmlns:a16="http://schemas.microsoft.com/office/drawing/2014/main" id="{5CB375FA-EE43-41FD-AB84-45B1B75291C5}"/>
              </a:ext>
            </a:extLst>
          </p:cNvPr>
          <p:cNvSpPr txBox="1"/>
          <p:nvPr/>
        </p:nvSpPr>
        <p:spPr>
          <a:xfrm>
            <a:off x="340467" y="6532123"/>
            <a:ext cx="316149" cy="276999"/>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13</a:t>
            </a:r>
          </a:p>
        </p:txBody>
      </p:sp>
    </p:spTree>
    <p:extLst>
      <p:ext uri="{BB962C8B-B14F-4D97-AF65-F5344CB8AC3E}">
        <p14:creationId xmlns:p14="http://schemas.microsoft.com/office/powerpoint/2010/main" val="45212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F0617ED-376D-4C85-8F92-3F86ED7554A8}"/>
              </a:ext>
            </a:extLst>
          </p:cNvPr>
          <p:cNvSpPr>
            <a:spLocks noGrp="1"/>
          </p:cNvSpPr>
          <p:nvPr>
            <p:ph type="title"/>
          </p:nvPr>
        </p:nvSpPr>
        <p:spPr>
          <a:xfrm>
            <a:off x="588263" y="2206307"/>
            <a:ext cx="4460815" cy="1107996"/>
          </a:xfrm>
        </p:spPr>
        <p:txBody>
          <a:bodyPr/>
          <a:lstStyle/>
          <a:p>
            <a:r>
              <a:rPr lang="en-US"/>
              <a:t>Azure Machine Learning</a:t>
            </a:r>
          </a:p>
        </p:txBody>
      </p:sp>
      <p:sp>
        <p:nvSpPr>
          <p:cNvPr id="17" name="Text Placeholder 3">
            <a:extLst>
              <a:ext uri="{FF2B5EF4-FFF2-40B4-BE49-F238E27FC236}">
                <a16:creationId xmlns:a16="http://schemas.microsoft.com/office/drawing/2014/main" id="{24D7758E-2492-4508-B641-F203F12FDC90}"/>
              </a:ext>
            </a:extLst>
          </p:cNvPr>
          <p:cNvSpPr>
            <a:spLocks noGrp="1"/>
          </p:cNvSpPr>
          <p:nvPr>
            <p:ph type="body" sz="quarter" idx="10"/>
          </p:nvPr>
        </p:nvSpPr>
        <p:spPr>
          <a:xfrm>
            <a:off x="588963" y="3429000"/>
            <a:ext cx="5046524" cy="1243417"/>
          </a:xfrm>
        </p:spPr>
        <p:txBody>
          <a:bodyPr/>
          <a:lstStyle/>
          <a:p>
            <a:pPr lvl="1"/>
            <a:r>
              <a:rPr lang="en-US" sz="2800">
                <a:solidFill>
                  <a:schemeClr val="accent2"/>
                </a:solidFill>
                <a:cs typeface="Segoe UI" panose="020B0502040204020203" pitchFamily="34" charset="0"/>
              </a:rPr>
              <a:t>Trusted</a:t>
            </a:r>
          </a:p>
          <a:p>
            <a:pPr lvl="1"/>
            <a:r>
              <a:rPr lang="en-US" sz="1600">
                <a:solidFill>
                  <a:schemeClr val="accent2"/>
                </a:solidFill>
              </a:rPr>
              <a:t>Model explainability and fairness</a:t>
            </a:r>
          </a:p>
          <a:p>
            <a:endParaRPr lang="en-US"/>
          </a:p>
        </p:txBody>
      </p:sp>
      <p:grpSp>
        <p:nvGrpSpPr>
          <p:cNvPr id="23" name="Group 22">
            <a:extLst>
              <a:ext uri="{FF2B5EF4-FFF2-40B4-BE49-F238E27FC236}">
                <a16:creationId xmlns:a16="http://schemas.microsoft.com/office/drawing/2014/main" id="{ACF95956-517F-4BB5-8118-AC0C81672DB0}"/>
              </a:ext>
            </a:extLst>
          </p:cNvPr>
          <p:cNvGrpSpPr/>
          <p:nvPr/>
        </p:nvGrpSpPr>
        <p:grpSpPr>
          <a:xfrm>
            <a:off x="5149780" y="1545077"/>
            <a:ext cx="6059156" cy="4202675"/>
            <a:chOff x="6941590" y="-11230"/>
            <a:chExt cx="5768008" cy="3935302"/>
          </a:xfrm>
          <a:solidFill>
            <a:schemeClr val="accent1">
              <a:lumMod val="50000"/>
            </a:schemeClr>
          </a:solidFill>
        </p:grpSpPr>
        <p:sp>
          <p:nvSpPr>
            <p:cNvPr id="24" name="Google Shape;481;p94">
              <a:extLst>
                <a:ext uri="{FF2B5EF4-FFF2-40B4-BE49-F238E27FC236}">
                  <a16:creationId xmlns:a16="http://schemas.microsoft.com/office/drawing/2014/main" id="{11BE76F6-B4EE-4E3B-8506-8FCB94F2C732}"/>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accent1"/>
            </a:solid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5" name="Google Shape;486;p94">
              <a:extLst>
                <a:ext uri="{FF2B5EF4-FFF2-40B4-BE49-F238E27FC236}">
                  <a16:creationId xmlns:a16="http://schemas.microsoft.com/office/drawing/2014/main" id="{67A65FB3-6C3B-4528-9A29-6CC466E4A4AD}"/>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pic>
        <p:nvPicPr>
          <p:cNvPr id="26" name="Picture 25">
            <a:extLst>
              <a:ext uri="{FF2B5EF4-FFF2-40B4-BE49-F238E27FC236}">
                <a16:creationId xmlns:a16="http://schemas.microsoft.com/office/drawing/2014/main" id="{81865581-F97B-4DE3-A5FB-9B6168BBC2D3}"/>
              </a:ext>
            </a:extLst>
          </p:cNvPr>
          <p:cNvPicPr>
            <a:picLocks noChangeAspect="1"/>
          </p:cNvPicPr>
          <p:nvPr/>
        </p:nvPicPr>
        <p:blipFill>
          <a:blip r:embed="rId3"/>
          <a:stretch>
            <a:fillRect/>
          </a:stretch>
        </p:blipFill>
        <p:spPr>
          <a:xfrm>
            <a:off x="5371601" y="1763602"/>
            <a:ext cx="5574750" cy="3765624"/>
          </a:xfrm>
          <a:prstGeom prst="rect">
            <a:avLst/>
          </a:prstGeom>
        </p:spPr>
      </p:pic>
      <p:sp>
        <p:nvSpPr>
          <p:cNvPr id="8" name="TextBox 7">
            <a:extLst>
              <a:ext uri="{FF2B5EF4-FFF2-40B4-BE49-F238E27FC236}">
                <a16:creationId xmlns:a16="http://schemas.microsoft.com/office/drawing/2014/main" id="{A98919AE-D938-4248-B5D3-FA1B75719EC7}"/>
              </a:ext>
            </a:extLst>
          </p:cNvPr>
          <p:cNvSpPr txBox="1"/>
          <p:nvPr/>
        </p:nvSpPr>
        <p:spPr>
          <a:xfrm>
            <a:off x="340467" y="6532123"/>
            <a:ext cx="316149" cy="276999"/>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14</a:t>
            </a:r>
          </a:p>
        </p:txBody>
      </p:sp>
    </p:spTree>
    <p:extLst>
      <p:ext uri="{BB962C8B-B14F-4D97-AF65-F5344CB8AC3E}">
        <p14:creationId xmlns:p14="http://schemas.microsoft.com/office/powerpoint/2010/main" val="425163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4BFD79FA-9102-4BCB-BF42-A479B0D5B03C}"/>
              </a:ext>
            </a:extLst>
          </p:cNvPr>
          <p:cNvGrpSpPr/>
          <p:nvPr/>
        </p:nvGrpSpPr>
        <p:grpSpPr>
          <a:xfrm>
            <a:off x="461789" y="2698250"/>
            <a:ext cx="4054977" cy="2082006"/>
            <a:chOff x="596803" y="2191891"/>
            <a:chExt cx="4926798" cy="2082006"/>
          </a:xfrm>
        </p:grpSpPr>
        <p:sp>
          <p:nvSpPr>
            <p:cNvPr id="116" name="Title 2">
              <a:extLst>
                <a:ext uri="{FF2B5EF4-FFF2-40B4-BE49-F238E27FC236}">
                  <a16:creationId xmlns:a16="http://schemas.microsoft.com/office/drawing/2014/main" id="{F7B953CD-2B3F-4FD8-BB0B-F5847E05CFEC}"/>
                </a:ext>
              </a:extLst>
            </p:cNvPr>
            <p:cNvSpPr txBox="1">
              <a:spLocks/>
            </p:cNvSpPr>
            <p:nvPr/>
          </p:nvSpPr>
          <p:spPr>
            <a:xfrm>
              <a:off x="596803" y="2191891"/>
              <a:ext cx="4926798" cy="5539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t>Azure Machine Learning</a:t>
              </a:r>
            </a:p>
          </p:txBody>
        </p:sp>
        <p:sp>
          <p:nvSpPr>
            <p:cNvPr id="117" name="Title 2">
              <a:extLst>
                <a:ext uri="{FF2B5EF4-FFF2-40B4-BE49-F238E27FC236}">
                  <a16:creationId xmlns:a16="http://schemas.microsoft.com/office/drawing/2014/main" id="{8E07CD09-1428-4D31-B779-03B8BA2183F0}"/>
                </a:ext>
              </a:extLst>
            </p:cNvPr>
            <p:cNvSpPr txBox="1">
              <a:spLocks/>
            </p:cNvSpPr>
            <p:nvPr/>
          </p:nvSpPr>
          <p:spPr>
            <a:xfrm>
              <a:off x="596803" y="3042791"/>
              <a:ext cx="4661754"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a:ea typeface="+mn-ea"/>
                  <a:cs typeface="Segoe UI" pitchFamily="34" charset="0"/>
                </a:rPr>
                <a:t>Enterprise edition</a:t>
              </a:r>
            </a:p>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a:ea typeface="+mn-ea"/>
                  <a:cs typeface="Segoe UI" pitchFamily="34" charset="0"/>
                </a:rPr>
                <a:t>Unified data science experience</a:t>
              </a:r>
            </a:p>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a:ea typeface="+mn-ea"/>
                  <a:cs typeface="Segoe UI" pitchFamily="34" charset="0"/>
                </a:rPr>
                <a:t>R support</a:t>
              </a:r>
            </a:p>
          </p:txBody>
        </p:sp>
      </p:grpSp>
      <p:sp>
        <p:nvSpPr>
          <p:cNvPr id="118" name="Rectangle 117">
            <a:extLst>
              <a:ext uri="{FF2B5EF4-FFF2-40B4-BE49-F238E27FC236}">
                <a16:creationId xmlns:a16="http://schemas.microsoft.com/office/drawing/2014/main" id="{070F6F09-A1D9-43B9-B520-0E329A40493F}"/>
              </a:ext>
            </a:extLst>
          </p:cNvPr>
          <p:cNvSpPr/>
          <p:nvPr/>
        </p:nvSpPr>
        <p:spPr bwMode="auto">
          <a:xfrm>
            <a:off x="514626" y="2032016"/>
            <a:ext cx="1772025" cy="369332"/>
          </a:xfrm>
          <a:prstGeom prst="rect">
            <a:avLst/>
          </a:prstGeom>
          <a:solidFill>
            <a:schemeClr val="tx1">
              <a:alpha val="10000"/>
            </a:schemeClr>
          </a:solidFill>
          <a:ln w="15875">
            <a:solidFill>
              <a:schemeClr val="bg1">
                <a:lumMod val="75000"/>
                <a:lumOff val="25000"/>
              </a:schemeClr>
            </a:solidFill>
            <a:miter lim="800000"/>
            <a:headEnd type="none" w="med" len="med"/>
            <a:tailEnd type="none" w="med" len="med"/>
          </a:ln>
          <a:effectLst>
            <a:outerShdw blurRad="1270000" sx="101000" sy="101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100" normalizeH="0" baseline="0" noProof="0">
                <a:ln>
                  <a:noFill/>
                </a:ln>
                <a:gradFill>
                  <a:gsLst>
                    <a:gs pos="0">
                      <a:srgbClr val="50E6FF"/>
                    </a:gs>
                    <a:gs pos="100000">
                      <a:srgbClr val="50E6FF"/>
                    </a:gs>
                  </a:gsLst>
                  <a:lin ang="5400000" scaled="0"/>
                </a:gradFill>
                <a:effectLst/>
                <a:uLnTx/>
                <a:uFillTx/>
                <a:latin typeface="Segoe UI"/>
                <a:ea typeface="+mn-ea"/>
                <a:cs typeface="Segoe UI" pitchFamily="34" charset="0"/>
              </a:rPr>
              <a:t>NEW CAPABILITIES</a:t>
            </a:r>
          </a:p>
        </p:txBody>
      </p:sp>
      <p:grpSp>
        <p:nvGrpSpPr>
          <p:cNvPr id="2" name="Group 1">
            <a:extLst>
              <a:ext uri="{FF2B5EF4-FFF2-40B4-BE49-F238E27FC236}">
                <a16:creationId xmlns:a16="http://schemas.microsoft.com/office/drawing/2014/main" id="{EB0C5E27-89A9-443E-A1AE-9695D25ABC39}"/>
              </a:ext>
            </a:extLst>
          </p:cNvPr>
          <p:cNvGrpSpPr/>
          <p:nvPr/>
        </p:nvGrpSpPr>
        <p:grpSpPr>
          <a:xfrm>
            <a:off x="6533606" y="1761294"/>
            <a:ext cx="5071792" cy="3906064"/>
            <a:chOff x="6830786" y="1761294"/>
            <a:chExt cx="5071792" cy="3906064"/>
          </a:xfrm>
        </p:grpSpPr>
        <p:sp>
          <p:nvSpPr>
            <p:cNvPr id="24" name="Google Shape;481;p94">
              <a:extLst>
                <a:ext uri="{FF2B5EF4-FFF2-40B4-BE49-F238E27FC236}">
                  <a16:creationId xmlns:a16="http://schemas.microsoft.com/office/drawing/2014/main" id="{9CEABCCC-96CC-4FE7-9963-54EF72AF8C50}"/>
                </a:ext>
              </a:extLst>
            </p:cNvPr>
            <p:cNvSpPr/>
            <p:nvPr/>
          </p:nvSpPr>
          <p:spPr>
            <a:xfrm>
              <a:off x="6830786" y="1761294"/>
              <a:ext cx="5071792" cy="3906064"/>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accent3"/>
            </a:solidFill>
            <a:ln>
              <a:noFill/>
            </a:ln>
            <a:effectLst>
              <a:outerShdw blurRad="63500" sx="102000" sy="102000" algn="ctr" rotWithShape="0">
                <a:srgbClr val="000000">
                  <a:alpha val="40000"/>
                </a:srgbClr>
              </a:outerShdw>
            </a:effectLst>
          </p:spPr>
          <p:txBody>
            <a:bodyPr spcFirstLastPara="1" wrap="square" lIns="69940" tIns="34957" rIns="69940" bIns="34957" anchor="ctr"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sz="1428" b="0" i="0" u="none" strike="noStrike" kern="1200" cap="none" spc="0" normalizeH="0" baseline="0" noProof="0">
                <a:ln>
                  <a:noFill/>
                </a:ln>
                <a:solidFill>
                  <a:prstClr val="black"/>
                </a:solidFill>
                <a:effectLst/>
                <a:uLnTx/>
                <a:uFillTx/>
                <a:latin typeface="Calibri"/>
                <a:ea typeface="Calibri"/>
                <a:cs typeface="Calibri"/>
                <a:sym typeface="Calibri"/>
              </a:endParaRPr>
            </a:p>
          </p:txBody>
        </p:sp>
        <p:pic>
          <p:nvPicPr>
            <p:cNvPr id="26" name="Picture 25" descr="A screenshot of a cell phone&#10;&#10;Description automatically generated">
              <a:extLst>
                <a:ext uri="{FF2B5EF4-FFF2-40B4-BE49-F238E27FC236}">
                  <a16:creationId xmlns:a16="http://schemas.microsoft.com/office/drawing/2014/main" id="{4A86A9B0-9239-43A7-BF62-3757C2ADA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793" y="1974559"/>
              <a:ext cx="4639778" cy="3479533"/>
            </a:xfrm>
            <a:prstGeom prst="rect">
              <a:avLst/>
            </a:prstGeom>
          </p:spPr>
        </p:pic>
      </p:grpSp>
      <p:sp>
        <p:nvSpPr>
          <p:cNvPr id="3" name="TextBox 2">
            <a:extLst>
              <a:ext uri="{FF2B5EF4-FFF2-40B4-BE49-F238E27FC236}">
                <a16:creationId xmlns:a16="http://schemas.microsoft.com/office/drawing/2014/main" id="{D7732543-0F7B-4694-84E3-C21AF6977391}"/>
              </a:ext>
            </a:extLst>
          </p:cNvPr>
          <p:cNvSpPr txBox="1"/>
          <p:nvPr/>
        </p:nvSpPr>
        <p:spPr>
          <a:xfrm>
            <a:off x="876072" y="6137978"/>
            <a:ext cx="97837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hlinkClick r:id="rId4"/>
              </a:rPr>
              <a:t>https://azure.microsoft.com/en-us/blog/azure-machine-learning-ml-for-all-skill-levels/</a:t>
            </a:r>
            <a:endPar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6258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 Placeholder 152">
            <a:extLst>
              <a:ext uri="{FF2B5EF4-FFF2-40B4-BE49-F238E27FC236}">
                <a16:creationId xmlns:a16="http://schemas.microsoft.com/office/drawing/2014/main" id="{9AC072D4-8BD5-4729-8A51-DFAF882D66B6}"/>
              </a:ext>
            </a:extLst>
          </p:cNvPr>
          <p:cNvSpPr txBox="1">
            <a:spLocks noGrp="1"/>
          </p:cNvSpPr>
          <p:nvPr>
            <p:ph type="body" sz="quarter" idx="10"/>
          </p:nvPr>
        </p:nvSpPr>
        <p:spPr>
          <a:xfrm>
            <a:off x="548653" y="1671724"/>
            <a:ext cx="5358351" cy="4293483"/>
          </a:xfrm>
        </p:spPr>
        <p:txBody>
          <a:bodyPr vert="horz" wrap="square" lIns="0" tIns="0" rIns="0" bIns="0" rtlCol="0" anchor="t">
            <a:spAutoFit/>
          </a:bodyPr>
          <a:lstStyle/>
          <a:p>
            <a:pPr marL="342900" indent="-342900">
              <a:buFont typeface="Arial" panose="020B0604020202020204" pitchFamily="34" charset="0"/>
              <a:buChar char="•"/>
            </a:pPr>
            <a:r>
              <a:rPr lang="en-US" sz="2400">
                <a:solidFill>
                  <a:schemeClr val="tx1"/>
                </a:solidFill>
                <a:latin typeface="Segoe UI"/>
                <a:cs typeface="Segoe UI Semilight"/>
              </a:rPr>
              <a:t>Announcing Azure Machine Learning Enterprise edition </a:t>
            </a:r>
          </a:p>
          <a:p>
            <a:pPr marL="342900" indent="-342900">
              <a:buFont typeface="Arial" panose="020B0604020202020204" pitchFamily="34" charset="0"/>
              <a:buChar char="•"/>
            </a:pPr>
            <a:r>
              <a:rPr lang="en-US" sz="2400">
                <a:solidFill>
                  <a:schemeClr val="tx1"/>
                </a:solidFill>
                <a:latin typeface="Segoe UI"/>
                <a:cs typeface="Segoe UI Semilight"/>
              </a:rPr>
              <a:t>Contain no-code ML capabilities (AutoML and designer) as well as new AutoML DNNs, data drift UI and cross-workspace compute</a:t>
            </a:r>
          </a:p>
          <a:p>
            <a:pPr marL="342900" indent="-342900">
              <a:buFont typeface="Arial" panose="020B0604020202020204" pitchFamily="34" charset="0"/>
              <a:buChar char="•"/>
            </a:pPr>
            <a:r>
              <a:rPr lang="en-US" sz="2400">
                <a:solidFill>
                  <a:schemeClr val="tx1"/>
                </a:solidFill>
                <a:latin typeface="Segoe UI"/>
                <a:cs typeface="Segoe UI Semilight"/>
              </a:rPr>
              <a:t>Complements existing offering, which is being renamed to “Azure Machine Learning Basic</a:t>
            </a:r>
          </a:p>
          <a:p>
            <a:pPr marL="342900" indent="-342900">
              <a:buFont typeface="Arial" panose="020B0604020202020204" pitchFamily="34" charset="0"/>
              <a:buChar char="•"/>
            </a:pPr>
            <a:r>
              <a:rPr lang="en-US" sz="2400">
                <a:solidFill>
                  <a:schemeClr val="tx1"/>
                </a:solidFill>
                <a:latin typeface="Segoe UI"/>
                <a:cs typeface="Segoe UI Semilight"/>
              </a:rPr>
              <a:t>While in preview, pay only for Azure resources consumed</a:t>
            </a:r>
            <a:endParaRPr lang="en-US" sz="1600">
              <a:solidFill>
                <a:schemeClr val="tx1"/>
              </a:solidFill>
              <a:latin typeface="Segoe UI"/>
              <a:cs typeface="Segoe UI Semilight"/>
            </a:endParaRPr>
          </a:p>
        </p:txBody>
      </p:sp>
      <p:sp>
        <p:nvSpPr>
          <p:cNvPr id="7" name="Title 6"/>
          <p:cNvSpPr>
            <a:spLocks noGrp="1"/>
          </p:cNvSpPr>
          <p:nvPr>
            <p:ph type="title"/>
          </p:nvPr>
        </p:nvSpPr>
        <p:spPr>
          <a:xfrm>
            <a:off x="293687" y="387532"/>
            <a:ext cx="8241412" cy="553998"/>
          </a:xfrm>
        </p:spPr>
        <p:txBody>
          <a:bodyPr/>
          <a:lstStyle/>
          <a:p>
            <a:r>
              <a:rPr lang="en-US">
                <a:cs typeface="Segoe UI"/>
              </a:rPr>
              <a:t>Enterprise Edition (preview)</a:t>
            </a:r>
            <a:endParaRPr lang="en-US"/>
          </a:p>
        </p:txBody>
      </p:sp>
      <p:grpSp>
        <p:nvGrpSpPr>
          <p:cNvPr id="12" name="Group 11" descr="Home button">
            <a:extLst>
              <a:ext uri="{FF2B5EF4-FFF2-40B4-BE49-F238E27FC236}">
                <a16:creationId xmlns:a16="http://schemas.microsoft.com/office/drawing/2014/main" id="{EFF42CAA-0112-4B24-AAB1-893625EA0870}"/>
              </a:ext>
            </a:extLst>
          </p:cNvPr>
          <p:cNvGrpSpPr/>
          <p:nvPr/>
        </p:nvGrpSpPr>
        <p:grpSpPr>
          <a:xfrm>
            <a:off x="11308080" y="6263005"/>
            <a:ext cx="301308" cy="301308"/>
            <a:chOff x="11308080" y="6263005"/>
            <a:chExt cx="301308" cy="301308"/>
          </a:xfrm>
        </p:grpSpPr>
        <p:sp>
          <p:nvSpPr>
            <p:cNvPr id="13" name="Oval 12">
              <a:hlinkClick r:id="" action="ppaction://noaction"/>
              <a:extLst>
                <a:ext uri="{FF2B5EF4-FFF2-40B4-BE49-F238E27FC236}">
                  <a16:creationId xmlns:a16="http://schemas.microsoft.com/office/drawing/2014/main" id="{C0EDB58E-8857-47D2-8847-7D6D3F3D07E3}"/>
                </a:ext>
              </a:extLst>
            </p:cNvPr>
            <p:cNvSpPr/>
            <p:nvPr/>
          </p:nvSpPr>
          <p:spPr bwMode="auto">
            <a:xfrm>
              <a:off x="11308080" y="6263005"/>
              <a:ext cx="301308" cy="301308"/>
            </a:xfrm>
            <a:prstGeom prst="ellipse">
              <a:avLst/>
            </a:prstGeom>
            <a:solidFill>
              <a:srgbClr val="E6E6E6"/>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house" title="Icon of a house">
              <a:hlinkClick r:id="" action="ppaction://noaction"/>
              <a:extLst>
                <a:ext uri="{FF2B5EF4-FFF2-40B4-BE49-F238E27FC236}">
                  <a16:creationId xmlns:a16="http://schemas.microsoft.com/office/drawing/2014/main" id="{A9E63364-3E90-43D2-81E4-BAFDC16E2E8D}"/>
                </a:ext>
              </a:extLst>
            </p:cNvPr>
            <p:cNvSpPr>
              <a:spLocks noChangeAspect="1" noEditPoints="1"/>
            </p:cNvSpPr>
            <p:nvPr/>
          </p:nvSpPr>
          <p:spPr bwMode="auto">
            <a:xfrm>
              <a:off x="11381572" y="6345209"/>
              <a:ext cx="154324" cy="136901"/>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5" name="Picture 4">
            <a:extLst>
              <a:ext uri="{FF2B5EF4-FFF2-40B4-BE49-F238E27FC236}">
                <a16:creationId xmlns:a16="http://schemas.microsoft.com/office/drawing/2014/main" id="{03A771B8-7173-4923-84BF-7C4E08483997}"/>
              </a:ext>
            </a:extLst>
          </p:cNvPr>
          <p:cNvPicPr>
            <a:picLocks noChangeAspect="1"/>
          </p:cNvPicPr>
          <p:nvPr/>
        </p:nvPicPr>
        <p:blipFill>
          <a:blip r:embed="rId3"/>
          <a:stretch>
            <a:fillRect/>
          </a:stretch>
        </p:blipFill>
        <p:spPr>
          <a:xfrm>
            <a:off x="6666876" y="2025227"/>
            <a:ext cx="5178286" cy="3586479"/>
          </a:xfrm>
          <a:prstGeom prst="rect">
            <a:avLst/>
          </a:prstGeom>
        </p:spPr>
      </p:pic>
    </p:spTree>
    <p:extLst>
      <p:ext uri="{BB962C8B-B14F-4D97-AF65-F5344CB8AC3E}">
        <p14:creationId xmlns:p14="http://schemas.microsoft.com/office/powerpoint/2010/main" val="1605047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50"/>
                                  </p:stCondLst>
                                  <p:childTnLst>
                                    <p:animMotion origin="layout" path="M -4.375E-6 2.59259E-6 L -4.375E-6 0.04051 " pathEditMode="relative" rAng="0" ptsTypes="AA">
                                      <p:cBhvr>
                                        <p:cTn id="9" dur="750" spd="-100000" fill="hold"/>
                                        <p:tgtEl>
                                          <p:spTgt spid="7"/>
                                        </p:tgtEl>
                                        <p:attrNameLst>
                                          <p:attrName>ppt_x</p:attrName>
                                          <p:attrName>ppt_y</p:attrName>
                                        </p:attrNameLst>
                                      </p:cBhvr>
                                      <p:rCtr x="0" y="2014"/>
                                    </p:animMotion>
                                  </p:childTnLst>
                                </p:cTn>
                              </p:par>
                              <p:par>
                                <p:cTn id="10" presetID="10" presetClass="entr" presetSubtype="0" fill="hold" grpId="0" nodeType="withEffect">
                                  <p:stCondLst>
                                    <p:cond delay="15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500"/>
                                        <p:tgtEl>
                                          <p:spTgt spid="153"/>
                                        </p:tgtEl>
                                      </p:cBhvr>
                                    </p:animEffect>
                                  </p:childTnLst>
                                </p:cTn>
                              </p:par>
                              <p:par>
                                <p:cTn id="13" presetID="63" presetClass="path" presetSubtype="0" decel="100000" fill="hold" grpId="1" nodeType="withEffect">
                                  <p:stCondLst>
                                    <p:cond delay="150"/>
                                  </p:stCondLst>
                                  <p:childTnLst>
                                    <p:animMotion origin="layout" path="M 1.875E-6 3.33333E-6 L 0.02851 3.33333E-6 " pathEditMode="relative" rAng="0" ptsTypes="AA">
                                      <p:cBhvr>
                                        <p:cTn id="14" dur="600" spd="-100000" fill="hold"/>
                                        <p:tgtEl>
                                          <p:spTgt spid="153"/>
                                        </p:tgtEl>
                                        <p:attrNameLst>
                                          <p:attrName>ppt_x</p:attrName>
                                          <p:attrName>ppt_y</p:attrName>
                                        </p:attrNameLst>
                                      </p:cBhvr>
                                      <p:rCtr x="14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3" grpId="1"/>
      <p:bldP spid="7" grpId="0"/>
      <p:bldP spid="7" grpId="1"/>
    </p:bldLst>
  </p:timing>
</p:sld>
</file>

<file path=ppt/theme/theme1.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95E28EB4F1AE4EA830B9DDD08CC1FF" ma:contentTypeVersion="10" ma:contentTypeDescription="Create a new document." ma:contentTypeScope="" ma:versionID="20dfb4a97035722bd5d5d54ec6843d9f">
  <xsd:schema xmlns:xsd="http://www.w3.org/2001/XMLSchema" xmlns:xs="http://www.w3.org/2001/XMLSchema" xmlns:p="http://schemas.microsoft.com/office/2006/metadata/properties" xmlns:ns3="e952817d-e710-49f8-8fe8-670d54f74e49" targetNamespace="http://schemas.microsoft.com/office/2006/metadata/properties" ma:root="true" ma:fieldsID="b2a36c1fa72a9e04b3dfa6c9447ebb14" ns3:_="">
    <xsd:import namespace="e952817d-e710-49f8-8fe8-670d54f74e4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52817d-e710-49f8-8fe8-670d54f74e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e952817d-e710-49f8-8fe8-670d54f74e49"/>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8050EC7-071E-47FE-B483-E0687669FB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52817d-e710-49f8-8fe8-670d54f74e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SM_White_2_Sept_2018</Template>
  <TotalTime>370</TotalTime>
  <Words>1474</Words>
  <Application>Microsoft Office PowerPoint</Application>
  <PresentationFormat>Widescreen</PresentationFormat>
  <Paragraphs>148</Paragraphs>
  <Slides>14</Slides>
  <Notes>11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14</vt:i4>
      </vt:variant>
    </vt:vector>
  </HeadingPairs>
  <TitlesOfParts>
    <vt:vector size="27" baseType="lpstr">
      <vt:lpstr>Arial</vt:lpstr>
      <vt:lpstr>Calibri</vt:lpstr>
      <vt:lpstr>Consolas</vt:lpstr>
      <vt:lpstr>Courier New</vt:lpstr>
      <vt:lpstr>Segoe UI</vt:lpstr>
      <vt:lpstr>Segoe UI Light</vt:lpstr>
      <vt:lpstr>Segoe UI Semibold</vt:lpstr>
      <vt:lpstr>Segoe UI Semilight</vt:lpstr>
      <vt:lpstr>Wingdings</vt:lpstr>
      <vt:lpstr>Wingdings 3</vt:lpstr>
      <vt:lpstr>PC Architect Boot Camp 2019</vt:lpstr>
      <vt:lpstr>2_Build 2019 Black</vt:lpstr>
      <vt:lpstr>1_Build 2019 Black</vt:lpstr>
      <vt:lpstr>Session objectives &amp; key takeaways</vt:lpstr>
      <vt:lpstr>AI</vt:lpstr>
      <vt:lpstr>AI</vt:lpstr>
      <vt:lpstr>Azure Machine Learning</vt:lpstr>
      <vt:lpstr>MLOps with Azure Machine Learning</vt:lpstr>
      <vt:lpstr>Machine Learning</vt:lpstr>
      <vt:lpstr>Azure Machine Learning</vt:lpstr>
      <vt:lpstr>PowerPoint Presentation</vt:lpstr>
      <vt:lpstr>Enterprise Edition (preview)</vt:lpstr>
      <vt:lpstr>Deep Learning Terms </vt:lpstr>
      <vt:lpstr>Deep Learning Workshop</vt:lpstr>
      <vt:lpstr>FastTrack for Azure</vt:lpstr>
      <vt:lpstr>Session objectives &amp; key takeaways</vt:lpstr>
      <vt:lpstr>Questions?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1 master: white</dc:title>
  <dc:subject>&lt;Event name&gt;</dc:subject>
  <dc:creator>Kristen Falkenstine</dc:creator>
  <cp:keywords/>
  <dc:description/>
  <cp:lastModifiedBy>Shan, Ren TPF</cp:lastModifiedBy>
  <cp:revision>11</cp:revision>
  <dcterms:created xsi:type="dcterms:W3CDTF">2019-01-22T23:59:35Z</dcterms:created>
  <dcterms:modified xsi:type="dcterms:W3CDTF">2020-04-28T18:51:45Z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0x0101005C95E28EB4F1AE4EA830B9DDD08CC1FF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12</vt:lpwstr>
  </property>
  <property fmtid="{D5CDD505-2E9C-101B-9397-08002B2CF9AE}" pid="21" name="TaxKeyword">
    <vt:lpwstr/>
  </property>
</Properties>
</file>